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1" r:id="rId3"/>
    <p:sldId id="267" r:id="rId4"/>
    <p:sldId id="263" r:id="rId5"/>
    <p:sldId id="264" r:id="rId6"/>
    <p:sldId id="268" r:id="rId7"/>
    <p:sldId id="262" r:id="rId8"/>
    <p:sldId id="265" r:id="rId9"/>
    <p:sldId id="266" r:id="rId10"/>
    <p:sldId id="272" r:id="rId11"/>
    <p:sldId id="257" r:id="rId12"/>
    <p:sldId id="270" r:id="rId13"/>
  </p:sldIdLst>
  <p:sldSz cx="9144000" cy="6858000" type="screen4x3"/>
  <p:notesSz cx="6858000" cy="9144000"/>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094B"/>
    <a:srgbClr val="A51D1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80" autoAdjust="0"/>
    <p:restoredTop sz="94660"/>
  </p:normalViewPr>
  <p:slideViewPr>
    <p:cSldViewPr snapToGrid="0" snapToObjects="1">
      <p:cViewPr varScale="1">
        <p:scale>
          <a:sx n="110" d="100"/>
          <a:sy n="110" d="100"/>
        </p:scale>
        <p:origin x="-17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Mastertitelformat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Master-Untertitelformat bearbeiten</a:t>
            </a:r>
            <a:endParaRPr lang="de-DE"/>
          </a:p>
        </p:txBody>
      </p:sp>
      <p:sp>
        <p:nvSpPr>
          <p:cNvPr id="4" name="Datumsplatzhalter 3"/>
          <p:cNvSpPr>
            <a:spLocks noGrp="1"/>
          </p:cNvSpPr>
          <p:nvPr>
            <p:ph type="dt" sz="half" idx="10"/>
          </p:nvPr>
        </p:nvSpPr>
        <p:spPr/>
        <p:txBody>
          <a:bodyPr/>
          <a:lstStyle/>
          <a:p>
            <a:fld id="{02E50DFC-DB8C-994D-AEF6-16B739824D76}" type="datetimeFigureOut">
              <a:rPr lang="de-DE" smtClean="0"/>
              <a:pPr/>
              <a:t>26.09.2016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D2753A2-DF3F-CB47-A200-A1DC93C94C90}" type="slidenum">
              <a:rPr lang="de-DE" smtClean="0"/>
              <a:pPr/>
              <a:t>‹#›</a:t>
            </a:fld>
            <a:endParaRPr lang="de-DE"/>
          </a:p>
        </p:txBody>
      </p:sp>
    </p:spTree>
    <p:extLst>
      <p:ext uri="{BB962C8B-B14F-4D97-AF65-F5344CB8AC3E}">
        <p14:creationId xmlns:p14="http://schemas.microsoft.com/office/powerpoint/2010/main" xmlns="" val="4236959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Mastertitelformat bearbeiten</a:t>
            </a:r>
            <a:endParaRPr lang="de-DE"/>
          </a:p>
        </p:txBody>
      </p:sp>
      <p:sp>
        <p:nvSpPr>
          <p:cNvPr id="3" name="Vertikaler Textplatzhalter 2"/>
          <p:cNvSpPr>
            <a:spLocks noGrp="1"/>
          </p:cNvSpPr>
          <p:nvPr>
            <p:ph type="body" orient="vert" idx="1"/>
          </p:nvPr>
        </p:nvSpPr>
        <p:spPr/>
        <p:txBody>
          <a:bodyPr vert="eaVert"/>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02E50DFC-DB8C-994D-AEF6-16B739824D76}" type="datetimeFigureOut">
              <a:rPr lang="de-DE" smtClean="0"/>
              <a:pPr/>
              <a:t>26.09.2016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D2753A2-DF3F-CB47-A200-A1DC93C94C90}" type="slidenum">
              <a:rPr lang="de-DE" smtClean="0"/>
              <a:pPr/>
              <a:t>‹#›</a:t>
            </a:fld>
            <a:endParaRPr lang="de-DE"/>
          </a:p>
        </p:txBody>
      </p:sp>
    </p:spTree>
    <p:extLst>
      <p:ext uri="{BB962C8B-B14F-4D97-AF65-F5344CB8AC3E}">
        <p14:creationId xmlns:p14="http://schemas.microsoft.com/office/powerpoint/2010/main" xmlns="" val="1589801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Mastertitelformat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02E50DFC-DB8C-994D-AEF6-16B739824D76}" type="datetimeFigureOut">
              <a:rPr lang="de-DE" smtClean="0"/>
              <a:pPr/>
              <a:t>26.09.2016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D2753A2-DF3F-CB47-A200-A1DC93C94C90}" type="slidenum">
              <a:rPr lang="de-DE" smtClean="0"/>
              <a:pPr/>
              <a:t>‹#›</a:t>
            </a:fld>
            <a:endParaRPr lang="de-DE"/>
          </a:p>
        </p:txBody>
      </p:sp>
    </p:spTree>
    <p:extLst>
      <p:ext uri="{BB962C8B-B14F-4D97-AF65-F5344CB8AC3E}">
        <p14:creationId xmlns:p14="http://schemas.microsoft.com/office/powerpoint/2010/main" xmlns="" val="391953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Mastertitelformat bearbeiten</a:t>
            </a:r>
            <a:endParaRPr lang="de-DE"/>
          </a:p>
        </p:txBody>
      </p:sp>
      <p:sp>
        <p:nvSpPr>
          <p:cNvPr id="3" name="Inhaltsplatzhalter 2"/>
          <p:cNvSpPr>
            <a:spLocks noGrp="1"/>
          </p:cNvSpPr>
          <p:nvPr>
            <p:ph idx="1"/>
          </p:nvPr>
        </p:nvSpPr>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02E50DFC-DB8C-994D-AEF6-16B739824D76}" type="datetimeFigureOut">
              <a:rPr lang="de-DE" smtClean="0"/>
              <a:pPr/>
              <a:t>26.09.2016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D2753A2-DF3F-CB47-A200-A1DC93C94C90}" type="slidenum">
              <a:rPr lang="de-DE" smtClean="0"/>
              <a:pPr/>
              <a:t>‹#›</a:t>
            </a:fld>
            <a:endParaRPr lang="de-DE"/>
          </a:p>
        </p:txBody>
      </p:sp>
    </p:spTree>
    <p:extLst>
      <p:ext uri="{BB962C8B-B14F-4D97-AF65-F5344CB8AC3E}">
        <p14:creationId xmlns:p14="http://schemas.microsoft.com/office/powerpoint/2010/main" xmlns="" val="2590126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Mastertitelformat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Mastertextformat bearbeiten</a:t>
            </a:r>
          </a:p>
        </p:txBody>
      </p:sp>
      <p:sp>
        <p:nvSpPr>
          <p:cNvPr id="4" name="Datumsplatzhalter 3"/>
          <p:cNvSpPr>
            <a:spLocks noGrp="1"/>
          </p:cNvSpPr>
          <p:nvPr>
            <p:ph type="dt" sz="half" idx="10"/>
          </p:nvPr>
        </p:nvSpPr>
        <p:spPr/>
        <p:txBody>
          <a:bodyPr/>
          <a:lstStyle/>
          <a:p>
            <a:fld id="{02E50DFC-DB8C-994D-AEF6-16B739824D76}" type="datetimeFigureOut">
              <a:rPr lang="de-DE" smtClean="0"/>
              <a:pPr/>
              <a:t>26.09.2016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D2753A2-DF3F-CB47-A200-A1DC93C94C90}" type="slidenum">
              <a:rPr lang="de-DE" smtClean="0"/>
              <a:pPr/>
              <a:t>‹#›</a:t>
            </a:fld>
            <a:endParaRPr lang="de-DE"/>
          </a:p>
        </p:txBody>
      </p:sp>
    </p:spTree>
    <p:extLst>
      <p:ext uri="{BB962C8B-B14F-4D97-AF65-F5344CB8AC3E}">
        <p14:creationId xmlns:p14="http://schemas.microsoft.com/office/powerpoint/2010/main" xmlns="" val="1210104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Mastertitelformat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02E50DFC-DB8C-994D-AEF6-16B739824D76}" type="datetimeFigureOut">
              <a:rPr lang="de-DE" smtClean="0"/>
              <a:pPr/>
              <a:t>26.09.2016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D2753A2-DF3F-CB47-A200-A1DC93C94C90}" type="slidenum">
              <a:rPr lang="de-DE" smtClean="0"/>
              <a:pPr/>
              <a:t>‹#›</a:t>
            </a:fld>
            <a:endParaRPr lang="de-DE"/>
          </a:p>
        </p:txBody>
      </p:sp>
    </p:spTree>
    <p:extLst>
      <p:ext uri="{BB962C8B-B14F-4D97-AF65-F5344CB8AC3E}">
        <p14:creationId xmlns:p14="http://schemas.microsoft.com/office/powerpoint/2010/main" xmlns="" val="3171726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Mastertitelformat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Mastertextformat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Mastertextformat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02E50DFC-DB8C-994D-AEF6-16B739824D76}" type="datetimeFigureOut">
              <a:rPr lang="de-DE" smtClean="0"/>
              <a:pPr/>
              <a:t>26.09.2016</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D2753A2-DF3F-CB47-A200-A1DC93C94C90}" type="slidenum">
              <a:rPr lang="de-DE" smtClean="0"/>
              <a:pPr/>
              <a:t>‹#›</a:t>
            </a:fld>
            <a:endParaRPr lang="de-DE"/>
          </a:p>
        </p:txBody>
      </p:sp>
    </p:spTree>
    <p:extLst>
      <p:ext uri="{BB962C8B-B14F-4D97-AF65-F5344CB8AC3E}">
        <p14:creationId xmlns:p14="http://schemas.microsoft.com/office/powerpoint/2010/main" xmlns="" val="3388460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Mastertitelformat bearbeiten</a:t>
            </a:r>
            <a:endParaRPr lang="de-DE"/>
          </a:p>
        </p:txBody>
      </p:sp>
      <p:sp>
        <p:nvSpPr>
          <p:cNvPr id="3" name="Datumsplatzhalter 2"/>
          <p:cNvSpPr>
            <a:spLocks noGrp="1"/>
          </p:cNvSpPr>
          <p:nvPr>
            <p:ph type="dt" sz="half" idx="10"/>
          </p:nvPr>
        </p:nvSpPr>
        <p:spPr/>
        <p:txBody>
          <a:bodyPr/>
          <a:lstStyle/>
          <a:p>
            <a:fld id="{02E50DFC-DB8C-994D-AEF6-16B739824D76}" type="datetimeFigureOut">
              <a:rPr lang="de-DE" smtClean="0"/>
              <a:pPr/>
              <a:t>26.09.2016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D2753A2-DF3F-CB47-A200-A1DC93C94C90}" type="slidenum">
              <a:rPr lang="de-DE" smtClean="0"/>
              <a:pPr/>
              <a:t>‹#›</a:t>
            </a:fld>
            <a:endParaRPr lang="de-DE"/>
          </a:p>
        </p:txBody>
      </p:sp>
    </p:spTree>
    <p:extLst>
      <p:ext uri="{BB962C8B-B14F-4D97-AF65-F5344CB8AC3E}">
        <p14:creationId xmlns:p14="http://schemas.microsoft.com/office/powerpoint/2010/main" xmlns="" val="2048138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02E50DFC-DB8C-994D-AEF6-16B739824D76}" type="datetimeFigureOut">
              <a:rPr lang="de-DE" smtClean="0"/>
              <a:pPr/>
              <a:t>26.09.2016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D2753A2-DF3F-CB47-A200-A1DC93C94C90}" type="slidenum">
              <a:rPr lang="de-DE" smtClean="0"/>
              <a:pPr/>
              <a:t>‹#›</a:t>
            </a:fld>
            <a:endParaRPr lang="de-DE"/>
          </a:p>
        </p:txBody>
      </p:sp>
    </p:spTree>
    <p:extLst>
      <p:ext uri="{BB962C8B-B14F-4D97-AF65-F5344CB8AC3E}">
        <p14:creationId xmlns:p14="http://schemas.microsoft.com/office/powerpoint/2010/main" xmlns="" val="2144090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Mastertitelformat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Mastertextformat bearbeiten</a:t>
            </a:r>
          </a:p>
        </p:txBody>
      </p:sp>
      <p:sp>
        <p:nvSpPr>
          <p:cNvPr id="5" name="Datumsplatzhalter 4"/>
          <p:cNvSpPr>
            <a:spLocks noGrp="1"/>
          </p:cNvSpPr>
          <p:nvPr>
            <p:ph type="dt" sz="half" idx="10"/>
          </p:nvPr>
        </p:nvSpPr>
        <p:spPr/>
        <p:txBody>
          <a:bodyPr/>
          <a:lstStyle/>
          <a:p>
            <a:fld id="{02E50DFC-DB8C-994D-AEF6-16B739824D76}" type="datetimeFigureOut">
              <a:rPr lang="de-DE" smtClean="0"/>
              <a:pPr/>
              <a:t>26.09.2016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D2753A2-DF3F-CB47-A200-A1DC93C94C90}" type="slidenum">
              <a:rPr lang="de-DE" smtClean="0"/>
              <a:pPr/>
              <a:t>‹#›</a:t>
            </a:fld>
            <a:endParaRPr lang="de-DE"/>
          </a:p>
        </p:txBody>
      </p:sp>
    </p:spTree>
    <p:extLst>
      <p:ext uri="{BB962C8B-B14F-4D97-AF65-F5344CB8AC3E}">
        <p14:creationId xmlns:p14="http://schemas.microsoft.com/office/powerpoint/2010/main" xmlns="" val="2850756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Mastertitelformat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Mastertextformat bearbeiten</a:t>
            </a:r>
          </a:p>
        </p:txBody>
      </p:sp>
      <p:sp>
        <p:nvSpPr>
          <p:cNvPr id="5" name="Datumsplatzhalter 4"/>
          <p:cNvSpPr>
            <a:spLocks noGrp="1"/>
          </p:cNvSpPr>
          <p:nvPr>
            <p:ph type="dt" sz="half" idx="10"/>
          </p:nvPr>
        </p:nvSpPr>
        <p:spPr/>
        <p:txBody>
          <a:bodyPr/>
          <a:lstStyle/>
          <a:p>
            <a:fld id="{02E50DFC-DB8C-994D-AEF6-16B739824D76}" type="datetimeFigureOut">
              <a:rPr lang="de-DE" smtClean="0"/>
              <a:pPr/>
              <a:t>26.09.2016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D2753A2-DF3F-CB47-A200-A1DC93C94C90}" type="slidenum">
              <a:rPr lang="de-DE" smtClean="0"/>
              <a:pPr/>
              <a:t>‹#›</a:t>
            </a:fld>
            <a:endParaRPr lang="de-DE"/>
          </a:p>
        </p:txBody>
      </p:sp>
    </p:spTree>
    <p:extLst>
      <p:ext uri="{BB962C8B-B14F-4D97-AF65-F5344CB8AC3E}">
        <p14:creationId xmlns:p14="http://schemas.microsoft.com/office/powerpoint/2010/main" xmlns="" val="3217973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Mastertitelformat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E50DFC-DB8C-994D-AEF6-16B739824D76}" type="datetimeFigureOut">
              <a:rPr lang="de-DE" smtClean="0"/>
              <a:pPr/>
              <a:t>26.09.2016</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2753A2-DF3F-CB47-A200-A1DC93C94C90}" type="slidenum">
              <a:rPr lang="de-DE" smtClean="0"/>
              <a:pPr/>
              <a:t>‹#›</a:t>
            </a:fld>
            <a:endParaRPr lang="de-DE"/>
          </a:p>
        </p:txBody>
      </p:sp>
    </p:spTree>
    <p:extLst>
      <p:ext uri="{BB962C8B-B14F-4D97-AF65-F5344CB8AC3E}">
        <p14:creationId xmlns:p14="http://schemas.microsoft.com/office/powerpoint/2010/main" xmlns="" val="856740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678238" y="2664752"/>
            <a:ext cx="7795980" cy="1015663"/>
          </a:xfrm>
          <a:prstGeom prst="rect">
            <a:avLst/>
          </a:prstGeom>
          <a:noFill/>
        </p:spPr>
        <p:txBody>
          <a:bodyPr wrap="none" rtlCol="0">
            <a:spAutoFit/>
          </a:bodyPr>
          <a:lstStyle/>
          <a:p>
            <a:pPr algn="ctr"/>
            <a:r>
              <a:rPr lang="de-DE" sz="6000" b="1" dirty="0" smtClean="0">
                <a:solidFill>
                  <a:srgbClr val="FF0000"/>
                </a:solidFill>
              </a:rPr>
              <a:t>The 1-Dollar-Revolution</a:t>
            </a:r>
            <a:endParaRPr lang="de-DE" sz="6000" b="1" dirty="0">
              <a:solidFill>
                <a:srgbClr val="FF0000"/>
              </a:solidFill>
            </a:endParaRPr>
          </a:p>
        </p:txBody>
      </p:sp>
      <p:sp>
        <p:nvSpPr>
          <p:cNvPr id="5" name="Textfeld 4"/>
          <p:cNvSpPr txBox="1"/>
          <p:nvPr/>
        </p:nvSpPr>
        <p:spPr>
          <a:xfrm>
            <a:off x="3153720" y="1840194"/>
            <a:ext cx="2846052" cy="584776"/>
          </a:xfrm>
          <a:prstGeom prst="rect">
            <a:avLst/>
          </a:prstGeom>
          <a:noFill/>
        </p:spPr>
        <p:txBody>
          <a:bodyPr wrap="none" rtlCol="0">
            <a:spAutoFit/>
          </a:bodyPr>
          <a:lstStyle/>
          <a:p>
            <a:pPr algn="ctr"/>
            <a:r>
              <a:rPr lang="de-DE" sz="3200" dirty="0" smtClean="0"/>
              <a:t>Georgios Zervas</a:t>
            </a:r>
            <a:endParaRPr lang="de-DE" sz="3200" dirty="0"/>
          </a:p>
        </p:txBody>
      </p:sp>
      <p:sp>
        <p:nvSpPr>
          <p:cNvPr id="8" name="Textfeld 7"/>
          <p:cNvSpPr txBox="1"/>
          <p:nvPr/>
        </p:nvSpPr>
        <p:spPr>
          <a:xfrm>
            <a:off x="1993964" y="3929879"/>
            <a:ext cx="5165581" cy="584775"/>
          </a:xfrm>
          <a:prstGeom prst="rect">
            <a:avLst/>
          </a:prstGeom>
          <a:noFill/>
        </p:spPr>
        <p:txBody>
          <a:bodyPr wrap="none" rtlCol="0">
            <a:spAutoFit/>
          </a:bodyPr>
          <a:lstStyle/>
          <a:p>
            <a:pPr algn="ctr"/>
            <a:r>
              <a:rPr lang="de-DE" sz="3200" dirty="0" err="1" smtClean="0"/>
              <a:t>Why</a:t>
            </a:r>
            <a:r>
              <a:rPr lang="de-DE" sz="3200" dirty="0" smtClean="0"/>
              <a:t> a Global Minimum Wage</a:t>
            </a:r>
            <a:endParaRPr lang="de-DE" sz="3200" dirty="0"/>
          </a:p>
        </p:txBody>
      </p:sp>
      <p:pic>
        <p:nvPicPr>
          <p:cNvPr id="9" name="Bild 8" descr="cover-zervas-spiegel.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739338" y="0"/>
            <a:ext cx="1417491" cy="2329410"/>
          </a:xfrm>
          <a:prstGeom prst="rect">
            <a:avLst/>
          </a:prstGeom>
        </p:spPr>
      </p:pic>
    </p:spTree>
    <p:extLst>
      <p:ext uri="{BB962C8B-B14F-4D97-AF65-F5344CB8AC3E}">
        <p14:creationId xmlns:p14="http://schemas.microsoft.com/office/powerpoint/2010/main" xmlns="" val="495201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489743" y="620180"/>
            <a:ext cx="7605484" cy="1611339"/>
          </a:xfrm>
          <a:prstGeom prst="rect">
            <a:avLst/>
          </a:prstGeom>
          <a:noFill/>
        </p:spPr>
        <p:txBody>
          <a:bodyPr wrap="square" rtlCol="0">
            <a:spAutoFit/>
          </a:bodyPr>
          <a:lstStyle/>
          <a:p>
            <a:pPr>
              <a:lnSpc>
                <a:spcPts val="4000"/>
              </a:lnSpc>
            </a:pPr>
            <a:r>
              <a:rPr lang="en-US" sz="3200" b="1" dirty="0" smtClean="0">
                <a:solidFill>
                  <a:srgbClr val="FF0000"/>
                </a:solidFill>
              </a:rPr>
              <a:t>New </a:t>
            </a:r>
            <a:r>
              <a:rPr lang="en-US" sz="3200" b="1" dirty="0">
                <a:solidFill>
                  <a:srgbClr val="FF0000"/>
                </a:solidFill>
              </a:rPr>
              <a:t>Deal 21: prosperity and </a:t>
            </a:r>
            <a:r>
              <a:rPr lang="en-US" sz="3200" b="1" dirty="0" smtClean="0">
                <a:solidFill>
                  <a:srgbClr val="FF0000"/>
                </a:solidFill>
              </a:rPr>
              <a:t/>
            </a:r>
            <a:br>
              <a:rPr lang="en-US" sz="3200" b="1" dirty="0" smtClean="0">
                <a:solidFill>
                  <a:srgbClr val="FF0000"/>
                </a:solidFill>
              </a:rPr>
            </a:br>
            <a:r>
              <a:rPr lang="en-US" sz="3200" b="1" dirty="0" smtClean="0">
                <a:solidFill>
                  <a:srgbClr val="FF0000"/>
                </a:solidFill>
              </a:rPr>
              <a:t>safeguarding </a:t>
            </a:r>
            <a:r>
              <a:rPr lang="en-US" sz="3200" b="1" dirty="0">
                <a:solidFill>
                  <a:srgbClr val="FF0000"/>
                </a:solidFill>
              </a:rPr>
              <a:t>the future in </a:t>
            </a:r>
            <a:r>
              <a:rPr lang="en-US" sz="3200" b="1" dirty="0" smtClean="0">
                <a:solidFill>
                  <a:srgbClr val="FF0000"/>
                </a:solidFill>
              </a:rPr>
              <a:t>the 21</a:t>
            </a:r>
            <a:r>
              <a:rPr lang="en-US" sz="3200" b="1" baseline="30000" dirty="0" smtClean="0">
                <a:solidFill>
                  <a:srgbClr val="FF0000"/>
                </a:solidFill>
              </a:rPr>
              <a:t>st</a:t>
            </a:r>
            <a:r>
              <a:rPr lang="en-US" sz="3200" b="1" dirty="0" smtClean="0">
                <a:solidFill>
                  <a:srgbClr val="FF0000"/>
                </a:solidFill>
              </a:rPr>
              <a:t> century</a:t>
            </a:r>
            <a:endParaRPr lang="el-GR" sz="3200" dirty="0">
              <a:solidFill>
                <a:srgbClr val="FF0000"/>
              </a:solidFill>
            </a:endParaRPr>
          </a:p>
          <a:p>
            <a:pPr>
              <a:lnSpc>
                <a:spcPts val="4000"/>
              </a:lnSpc>
            </a:pPr>
            <a:endParaRPr lang="de-DE" sz="3200" b="1" dirty="0">
              <a:solidFill>
                <a:srgbClr val="FF0000"/>
              </a:solidFill>
            </a:endParaRPr>
          </a:p>
        </p:txBody>
      </p:sp>
      <p:pic>
        <p:nvPicPr>
          <p:cNvPr id="9" name="Bild 8" descr="cover-zervas-spiegel.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095227" y="0"/>
            <a:ext cx="1061602" cy="1744565"/>
          </a:xfrm>
          <a:prstGeom prst="rect">
            <a:avLst/>
          </a:prstGeom>
        </p:spPr>
      </p:pic>
      <p:sp>
        <p:nvSpPr>
          <p:cNvPr id="22" name="Textfeld 21"/>
          <p:cNvSpPr txBox="1"/>
          <p:nvPr/>
        </p:nvSpPr>
        <p:spPr>
          <a:xfrm>
            <a:off x="533811" y="2095834"/>
            <a:ext cx="7497483" cy="3659976"/>
          </a:xfrm>
          <a:prstGeom prst="rect">
            <a:avLst/>
          </a:prstGeom>
          <a:noFill/>
        </p:spPr>
        <p:txBody>
          <a:bodyPr wrap="square" rtlCol="0">
            <a:spAutoFit/>
          </a:bodyPr>
          <a:lstStyle/>
          <a:p>
            <a:pPr marL="285750" indent="-285750">
              <a:lnSpc>
                <a:spcPts val="2260"/>
              </a:lnSpc>
              <a:spcAft>
                <a:spcPts val="600"/>
              </a:spcAft>
              <a:buFont typeface="Arial" panose="020B0604020202020204" pitchFamily="34" charset="0"/>
              <a:buChar char="•"/>
            </a:pPr>
            <a:r>
              <a:rPr lang="en-US" b="1" dirty="0" smtClean="0"/>
              <a:t>Minimum </a:t>
            </a:r>
            <a:r>
              <a:rPr lang="en-US" b="1" dirty="0"/>
              <a:t>prosperity insurance - by the global minimum wage</a:t>
            </a:r>
            <a:r>
              <a:rPr lang="en-US" dirty="0"/>
              <a:t>. The proposed introduction of a global Minimum wage level will be permanently recorded in history </a:t>
            </a:r>
            <a:r>
              <a:rPr lang="en-US" dirty="0" smtClean="0"/>
              <a:t>books.</a:t>
            </a:r>
          </a:p>
          <a:p>
            <a:pPr marL="285750" indent="-285750">
              <a:lnSpc>
                <a:spcPts val="2260"/>
              </a:lnSpc>
              <a:spcAft>
                <a:spcPts val="600"/>
              </a:spcAft>
              <a:buFont typeface="Arial" panose="020B0604020202020204" pitchFamily="34" charset="0"/>
              <a:buChar char="•"/>
            </a:pPr>
            <a:r>
              <a:rPr lang="en-US" b="1" dirty="0" smtClean="0"/>
              <a:t>Securing </a:t>
            </a:r>
            <a:r>
              <a:rPr lang="en-US" b="1" dirty="0"/>
              <a:t>the future - by Global Goals Fund.</a:t>
            </a:r>
            <a:r>
              <a:rPr lang="en-US" dirty="0"/>
              <a:t> A second proposal concerns the establishment of a Global Goals Fund: </a:t>
            </a:r>
            <a:endParaRPr lang="el-GR" dirty="0"/>
          </a:p>
          <a:p>
            <a:pPr lvl="0"/>
            <a:r>
              <a:rPr lang="en-US" b="1" dirty="0" smtClean="0"/>
              <a:t>	Financing</a:t>
            </a:r>
            <a:r>
              <a:rPr lang="en-US" b="1" dirty="0"/>
              <a:t>:</a:t>
            </a:r>
            <a:r>
              <a:rPr lang="en-US" dirty="0"/>
              <a:t> Similarly to the way member states finance the EU, each </a:t>
            </a:r>
            <a:r>
              <a:rPr lang="en-US" dirty="0" smtClean="0"/>
              <a:t>	country </a:t>
            </a:r>
            <a:r>
              <a:rPr lang="en-US" dirty="0"/>
              <a:t>should pay 1 percent of its gross domestic product to a global </a:t>
            </a:r>
            <a:r>
              <a:rPr lang="en-US" dirty="0" smtClean="0"/>
              <a:t>	fund</a:t>
            </a:r>
            <a:r>
              <a:rPr lang="en-US" dirty="0"/>
              <a:t>. This represents a total of about 800 billion </a:t>
            </a:r>
            <a:r>
              <a:rPr lang="en-US" dirty="0" smtClean="0"/>
              <a:t>dollars.</a:t>
            </a:r>
          </a:p>
          <a:p>
            <a:pPr lvl="0"/>
            <a:r>
              <a:rPr lang="en-US" b="1" dirty="0" smtClean="0"/>
              <a:t>	Use </a:t>
            </a:r>
            <a:r>
              <a:rPr lang="en-US" b="1" dirty="0"/>
              <a:t>of resources:</a:t>
            </a:r>
            <a:r>
              <a:rPr lang="en-US" dirty="0"/>
              <a:t> As a consequence the Fund of Global Unemployment </a:t>
            </a:r>
            <a:r>
              <a:rPr lang="en-US" dirty="0" smtClean="0"/>
              <a:t>	and </a:t>
            </a:r>
            <a:r>
              <a:rPr lang="en-US" dirty="0"/>
              <a:t>Social Security should finance, with the amount of $1,25 per day </a:t>
            </a:r>
            <a:r>
              <a:rPr lang="en-US" dirty="0" smtClean="0"/>
              <a:t>	(</a:t>
            </a:r>
            <a:r>
              <a:rPr lang="en-US" dirty="0"/>
              <a:t>poverty limit), those who continue to have no such protection – their </a:t>
            </a:r>
            <a:r>
              <a:rPr lang="en-US" dirty="0" smtClean="0"/>
              <a:t>	funding </a:t>
            </a:r>
            <a:r>
              <a:rPr lang="en-US" dirty="0"/>
              <a:t>should also be unanimously approved of by the UN. </a:t>
            </a:r>
            <a:endParaRPr lang="de-DE" dirty="0" smtClean="0"/>
          </a:p>
        </p:txBody>
      </p:sp>
    </p:spTree>
    <p:extLst>
      <p:ext uri="{BB962C8B-B14F-4D97-AF65-F5344CB8AC3E}">
        <p14:creationId xmlns:p14="http://schemas.microsoft.com/office/powerpoint/2010/main" xmlns="" val="3686109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feld 7"/>
          <p:cNvSpPr txBox="1"/>
          <p:nvPr/>
        </p:nvSpPr>
        <p:spPr>
          <a:xfrm>
            <a:off x="732117" y="2069865"/>
            <a:ext cx="7658169" cy="2739211"/>
          </a:xfrm>
          <a:prstGeom prst="rect">
            <a:avLst/>
          </a:prstGeom>
          <a:noFill/>
        </p:spPr>
        <p:txBody>
          <a:bodyPr wrap="square" rtlCol="0">
            <a:spAutoFit/>
          </a:bodyPr>
          <a:lstStyle/>
          <a:p>
            <a:pPr algn="ctr"/>
            <a:r>
              <a:rPr lang="en-US" sz="2400" b="1" dirty="0" smtClean="0"/>
              <a:t>When not only a small part of humanity, but all mankind can develop its human potential-who will lose?</a:t>
            </a:r>
            <a:endParaRPr lang="el-GR" sz="2400" dirty="0" smtClean="0"/>
          </a:p>
          <a:p>
            <a:pPr algn="ctr"/>
            <a:endParaRPr lang="de-DE" sz="2400" b="1" dirty="0"/>
          </a:p>
          <a:p>
            <a:pPr algn="ctr"/>
            <a:r>
              <a:rPr lang="de-DE" sz="2800" b="1" dirty="0" smtClean="0">
                <a:solidFill>
                  <a:srgbClr val="FF0000"/>
                </a:solidFill>
              </a:rPr>
              <a:t>The Power of Social Inclusion.</a:t>
            </a:r>
          </a:p>
          <a:p>
            <a:pPr algn="ctr"/>
            <a:endParaRPr lang="de-DE" sz="2400" b="1" dirty="0"/>
          </a:p>
          <a:p>
            <a:pPr algn="ctr"/>
            <a:r>
              <a:rPr lang="en-US" sz="2400" b="1" dirty="0" smtClean="0"/>
              <a:t>A future for all is much richer and more sustainable and peaceful and above all much more human.</a:t>
            </a:r>
            <a:endParaRPr lang="de-DE" sz="2400" dirty="0" smtClean="0"/>
          </a:p>
        </p:txBody>
      </p:sp>
      <p:pic>
        <p:nvPicPr>
          <p:cNvPr id="9" name="Bild 8" descr="cover-zervas-spiegel.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095227" y="0"/>
            <a:ext cx="1061602" cy="1744565"/>
          </a:xfrm>
          <a:prstGeom prst="rect">
            <a:avLst/>
          </a:prstGeom>
        </p:spPr>
      </p:pic>
      <p:sp>
        <p:nvSpPr>
          <p:cNvPr id="4" name="Textfeld 3"/>
          <p:cNvSpPr txBox="1"/>
          <p:nvPr/>
        </p:nvSpPr>
        <p:spPr>
          <a:xfrm>
            <a:off x="732117" y="702068"/>
            <a:ext cx="3101426" cy="605294"/>
          </a:xfrm>
          <a:prstGeom prst="rect">
            <a:avLst/>
          </a:prstGeom>
          <a:noFill/>
        </p:spPr>
        <p:txBody>
          <a:bodyPr wrap="none" rtlCol="0">
            <a:spAutoFit/>
          </a:bodyPr>
          <a:lstStyle/>
          <a:p>
            <a:pPr>
              <a:lnSpc>
                <a:spcPts val="4000"/>
              </a:lnSpc>
            </a:pPr>
            <a:r>
              <a:rPr lang="de-DE" sz="4000" b="1" dirty="0">
                <a:solidFill>
                  <a:srgbClr val="FF0000"/>
                </a:solidFill>
              </a:rPr>
              <a:t>F</a:t>
            </a:r>
            <a:r>
              <a:rPr lang="de-DE" sz="4000" b="1" dirty="0" smtClean="0">
                <a:solidFill>
                  <a:srgbClr val="FF0000"/>
                </a:solidFill>
              </a:rPr>
              <a:t>uture for all!</a:t>
            </a:r>
            <a:endParaRPr lang="de-DE" sz="4000" b="1" dirty="0">
              <a:solidFill>
                <a:srgbClr val="FF0000"/>
              </a:solidFill>
            </a:endParaRPr>
          </a:p>
        </p:txBody>
      </p:sp>
    </p:spTree>
    <p:extLst>
      <p:ext uri="{BB962C8B-B14F-4D97-AF65-F5344CB8AC3E}">
        <p14:creationId xmlns:p14="http://schemas.microsoft.com/office/powerpoint/2010/main" xmlns="" val="17859524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feld 7"/>
          <p:cNvSpPr txBox="1"/>
          <p:nvPr/>
        </p:nvSpPr>
        <p:spPr>
          <a:xfrm>
            <a:off x="732117" y="2069865"/>
            <a:ext cx="7658169" cy="3046988"/>
          </a:xfrm>
          <a:prstGeom prst="rect">
            <a:avLst/>
          </a:prstGeom>
          <a:noFill/>
        </p:spPr>
        <p:txBody>
          <a:bodyPr wrap="square" rtlCol="0">
            <a:spAutoFit/>
          </a:bodyPr>
          <a:lstStyle/>
          <a:p>
            <a:pPr algn="ctr"/>
            <a:r>
              <a:rPr lang="de-DE" sz="2400" b="1" dirty="0" smtClean="0"/>
              <a:t>„</a:t>
            </a:r>
            <a:r>
              <a:rPr lang="en-US" sz="2400" b="1" dirty="0" smtClean="0"/>
              <a:t>By aiming the welfare of others, </a:t>
            </a:r>
            <a:br>
              <a:rPr lang="en-US" sz="2400" b="1" dirty="0" smtClean="0"/>
            </a:br>
            <a:r>
              <a:rPr lang="en-US" sz="2400" b="1" dirty="0" smtClean="0"/>
              <a:t>we encourage our own.</a:t>
            </a:r>
            <a:r>
              <a:rPr lang="de-DE" sz="2400" b="1" dirty="0" smtClean="0"/>
              <a:t>“</a:t>
            </a:r>
            <a:endParaRPr lang="de-DE" sz="2400" dirty="0" smtClean="0"/>
          </a:p>
          <a:p>
            <a:pPr algn="ctr">
              <a:lnSpc>
                <a:spcPct val="150000"/>
              </a:lnSpc>
            </a:pPr>
            <a:r>
              <a:rPr lang="de-DE" sz="2400" dirty="0" smtClean="0"/>
              <a:t>Plato</a:t>
            </a:r>
          </a:p>
          <a:p>
            <a:pPr algn="ctr"/>
            <a:endParaRPr lang="de-DE" sz="2400" dirty="0"/>
          </a:p>
          <a:p>
            <a:pPr algn="ctr"/>
            <a:r>
              <a:rPr lang="de-DE" sz="2400" b="1" dirty="0" smtClean="0"/>
              <a:t>„</a:t>
            </a:r>
            <a:r>
              <a:rPr lang="en-US" sz="2400" b="1" dirty="0" smtClean="0"/>
              <a:t> We are facing breathtaking opportunities </a:t>
            </a:r>
            <a:br>
              <a:rPr lang="en-US" sz="2400" b="1" dirty="0" smtClean="0"/>
            </a:br>
            <a:r>
              <a:rPr lang="en-US" sz="2400" b="1" dirty="0" smtClean="0"/>
              <a:t>disguised as unsolvable problems</a:t>
            </a:r>
            <a:r>
              <a:rPr lang="de-DE" sz="2400" b="1" dirty="0" smtClean="0"/>
              <a:t>.“</a:t>
            </a:r>
            <a:endParaRPr lang="de-DE" sz="2400" dirty="0" smtClean="0"/>
          </a:p>
          <a:p>
            <a:pPr algn="ctr">
              <a:lnSpc>
                <a:spcPct val="150000"/>
              </a:lnSpc>
            </a:pPr>
            <a:r>
              <a:rPr lang="de-DE" sz="2400" dirty="0" smtClean="0"/>
              <a:t>John W. Gardner</a:t>
            </a:r>
          </a:p>
        </p:txBody>
      </p:sp>
      <p:pic>
        <p:nvPicPr>
          <p:cNvPr id="9" name="Bild 8" descr="cover-zervas-spiegel.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095227" y="0"/>
            <a:ext cx="1061602" cy="1744565"/>
          </a:xfrm>
          <a:prstGeom prst="rect">
            <a:avLst/>
          </a:prstGeom>
        </p:spPr>
      </p:pic>
    </p:spTree>
    <p:extLst>
      <p:ext uri="{BB962C8B-B14F-4D97-AF65-F5344CB8AC3E}">
        <p14:creationId xmlns:p14="http://schemas.microsoft.com/office/powerpoint/2010/main" xmlns="" val="31552455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732117" y="702068"/>
            <a:ext cx="6831678" cy="707886"/>
          </a:xfrm>
          <a:prstGeom prst="rect">
            <a:avLst/>
          </a:prstGeom>
          <a:noFill/>
        </p:spPr>
        <p:txBody>
          <a:bodyPr wrap="none" rtlCol="0">
            <a:spAutoFit/>
          </a:bodyPr>
          <a:lstStyle/>
          <a:p>
            <a:r>
              <a:rPr lang="en-US" sz="4000" b="1" dirty="0" err="1" smtClean="0">
                <a:solidFill>
                  <a:srgbClr val="FF0000"/>
                </a:solidFill>
              </a:rPr>
              <a:t>Worldpolitics</a:t>
            </a:r>
            <a:r>
              <a:rPr lang="en-US" sz="4000" b="1" dirty="0" smtClean="0">
                <a:solidFill>
                  <a:srgbClr val="FF0000"/>
                </a:solidFill>
              </a:rPr>
              <a:t> </a:t>
            </a:r>
            <a:r>
              <a:rPr lang="en-US" sz="4000" b="1" dirty="0">
                <a:solidFill>
                  <a:srgbClr val="FF0000"/>
                </a:solidFill>
              </a:rPr>
              <a:t>– interim </a:t>
            </a:r>
            <a:r>
              <a:rPr lang="en-US" sz="4000" b="1" dirty="0" smtClean="0">
                <a:solidFill>
                  <a:srgbClr val="FF0000"/>
                </a:solidFill>
              </a:rPr>
              <a:t>balance</a:t>
            </a:r>
            <a:endParaRPr lang="de-DE" sz="4000" b="1" dirty="0">
              <a:solidFill>
                <a:srgbClr val="FF0000"/>
              </a:solidFill>
            </a:endParaRPr>
          </a:p>
        </p:txBody>
      </p:sp>
      <p:pic>
        <p:nvPicPr>
          <p:cNvPr id="9" name="Bild 8" descr="cover-zervas-spiegel.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095227" y="0"/>
            <a:ext cx="1061602" cy="1744565"/>
          </a:xfrm>
          <a:prstGeom prst="rect">
            <a:avLst/>
          </a:prstGeom>
        </p:spPr>
      </p:pic>
      <p:pic>
        <p:nvPicPr>
          <p:cNvPr id="14" name="Bild 13" descr="earthtop.jp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432691" y="3973204"/>
            <a:ext cx="2417257" cy="2417257"/>
          </a:xfrm>
          <a:prstGeom prst="rect">
            <a:avLst/>
          </a:prstGeom>
        </p:spPr>
      </p:pic>
      <p:sp>
        <p:nvSpPr>
          <p:cNvPr id="27" name="Rechteck 26"/>
          <p:cNvSpPr/>
          <p:nvPr/>
        </p:nvSpPr>
        <p:spPr>
          <a:xfrm>
            <a:off x="5305211" y="5110729"/>
            <a:ext cx="2666043" cy="324000"/>
          </a:xfrm>
          <a:prstGeom prst="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1600">
              <a:solidFill>
                <a:srgbClr val="FF0000"/>
              </a:solidFill>
            </a:endParaRPr>
          </a:p>
        </p:txBody>
      </p:sp>
      <p:sp>
        <p:nvSpPr>
          <p:cNvPr id="20" name="Textfeld 19"/>
          <p:cNvSpPr txBox="1"/>
          <p:nvPr/>
        </p:nvSpPr>
        <p:spPr>
          <a:xfrm>
            <a:off x="5460230" y="3726559"/>
            <a:ext cx="2476020" cy="1349087"/>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lnSpc>
                <a:spcPts val="8000"/>
              </a:lnSpc>
            </a:pPr>
            <a:r>
              <a:rPr lang="de-DE"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62</a:t>
            </a:r>
            <a:r>
              <a:rPr lang="de-DE"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p>
          <a:p>
            <a:pPr algn="ctr">
              <a:lnSpc>
                <a:spcPts val="1800"/>
              </a:lnSpc>
            </a:pPr>
            <a:r>
              <a:rPr lang="de-DE" sz="28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richest</a:t>
            </a:r>
            <a:r>
              <a:rPr lang="de-DE"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t>
            </a:r>
            <a:endParaRPr lang="de-DE"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28" name="Textfeld 27"/>
          <p:cNvSpPr txBox="1"/>
          <p:nvPr/>
        </p:nvSpPr>
        <p:spPr>
          <a:xfrm>
            <a:off x="4925681" y="5065697"/>
            <a:ext cx="3459192" cy="400110"/>
          </a:xfrm>
          <a:prstGeom prst="rect">
            <a:avLst/>
          </a:prstGeom>
          <a:noFill/>
        </p:spPr>
        <p:txBody>
          <a:bodyPr wrap="square" rtlCol="0">
            <a:spAutoFit/>
          </a:bodyPr>
          <a:lstStyle/>
          <a:p>
            <a:pPr algn="ctr"/>
            <a:r>
              <a:rPr lang="de-DE" sz="2000" b="1" dirty="0" err="1" smtClean="0">
                <a:solidFill>
                  <a:srgbClr val="FFFFFF"/>
                </a:solidFill>
              </a:rPr>
              <a:t>h</a:t>
            </a:r>
            <a:r>
              <a:rPr lang="de-DE" sz="2000" b="1" dirty="0" err="1" smtClean="0">
                <a:solidFill>
                  <a:srgbClr val="FFFFFF"/>
                </a:solidFill>
              </a:rPr>
              <a:t>ave</a:t>
            </a:r>
            <a:r>
              <a:rPr lang="de-DE" sz="2000" b="1" dirty="0" smtClean="0">
                <a:solidFill>
                  <a:srgbClr val="FFFFFF"/>
                </a:solidFill>
              </a:rPr>
              <a:t> </a:t>
            </a:r>
            <a:r>
              <a:rPr lang="de-DE" sz="2000" b="1" dirty="0" err="1" smtClean="0">
                <a:solidFill>
                  <a:srgbClr val="FFFFFF"/>
                </a:solidFill>
              </a:rPr>
              <a:t>as</a:t>
            </a:r>
            <a:r>
              <a:rPr lang="de-DE" sz="2000" b="1" dirty="0" smtClean="0">
                <a:solidFill>
                  <a:srgbClr val="FFFFFF"/>
                </a:solidFill>
              </a:rPr>
              <a:t> </a:t>
            </a:r>
            <a:r>
              <a:rPr lang="de-DE" sz="2000" b="1" dirty="0" err="1" smtClean="0">
                <a:solidFill>
                  <a:srgbClr val="FFFFFF"/>
                </a:solidFill>
              </a:rPr>
              <a:t>much</a:t>
            </a:r>
            <a:r>
              <a:rPr lang="de-DE" sz="2000" b="1" dirty="0" smtClean="0">
                <a:solidFill>
                  <a:srgbClr val="FFFFFF"/>
                </a:solidFill>
              </a:rPr>
              <a:t> </a:t>
            </a:r>
            <a:r>
              <a:rPr lang="de-DE" sz="2000" b="1" dirty="0" err="1" smtClean="0">
                <a:solidFill>
                  <a:srgbClr val="FFFFFF"/>
                </a:solidFill>
              </a:rPr>
              <a:t>as</a:t>
            </a:r>
            <a:endParaRPr lang="de-DE" sz="2000" b="1" dirty="0" smtClean="0">
              <a:solidFill>
                <a:srgbClr val="FFFFFF"/>
              </a:solidFill>
            </a:endParaRPr>
          </a:p>
        </p:txBody>
      </p:sp>
      <p:sp>
        <p:nvSpPr>
          <p:cNvPr id="15" name="Textfeld 14"/>
          <p:cNvSpPr txBox="1"/>
          <p:nvPr/>
        </p:nvSpPr>
        <p:spPr>
          <a:xfrm>
            <a:off x="5337805" y="5417377"/>
            <a:ext cx="2532332" cy="707886"/>
          </a:xfrm>
          <a:prstGeom prst="rect">
            <a:avLst/>
          </a:prstGeom>
          <a:noFill/>
        </p:spPr>
        <p:txBody>
          <a:bodyPr wrap="square" rtlCol="0">
            <a:spAutoFit/>
          </a:bodyPr>
          <a:lstStyle/>
          <a:p>
            <a:pPr algn="ctr"/>
            <a:r>
              <a:rPr lang="de-DE" sz="2000"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a:t>
            </a:r>
            <a:r>
              <a:rPr lang="de-DE" sz="2000"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he</a:t>
            </a:r>
            <a:r>
              <a:rPr lang="de-DE"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de-DE" sz="2000"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bottom</a:t>
            </a:r>
            <a:r>
              <a:rPr lang="de-DE"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half</a:t>
            </a:r>
            <a:r>
              <a:rPr lang="de-DE"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endParaRPr lang="de-DE"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algn="ctr"/>
            <a:r>
              <a:rPr lang="de-DE" sz="2000"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o</a:t>
            </a:r>
            <a:r>
              <a:rPr lang="de-DE" sz="2000"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f</a:t>
            </a:r>
            <a:r>
              <a:rPr lang="de-DE"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de-DE" sz="2000"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humanity</a:t>
            </a:r>
            <a:endParaRPr lang="de-DE"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8" name="Textfeld 7"/>
          <p:cNvSpPr txBox="1"/>
          <p:nvPr/>
        </p:nvSpPr>
        <p:spPr>
          <a:xfrm>
            <a:off x="759416" y="1634715"/>
            <a:ext cx="6945391" cy="4524315"/>
          </a:xfrm>
          <a:prstGeom prst="rect">
            <a:avLst/>
          </a:prstGeom>
          <a:noFill/>
        </p:spPr>
        <p:txBody>
          <a:bodyPr wrap="square" rtlCol="0">
            <a:spAutoFit/>
          </a:bodyPr>
          <a:lstStyle/>
          <a:p>
            <a:pPr marL="285750" indent="-285750">
              <a:buFont typeface="Arial" panose="020B0604020202020204" pitchFamily="34" charset="0"/>
              <a:buChar char="•"/>
            </a:pPr>
            <a:r>
              <a:rPr lang="en-US" b="1" dirty="0" smtClean="0"/>
              <a:t>Poverty </a:t>
            </a:r>
            <a:r>
              <a:rPr lang="en-US" b="1" dirty="0"/>
              <a:t>:</a:t>
            </a:r>
            <a:r>
              <a:rPr lang="en-US" dirty="0"/>
              <a:t> Although the average income per world citizen has ten folded in the last 100 years from 1000 to 10.000US dollars, 1.2 billion people still  live on less than 1.25 dollars a day and 2.5 billion on less than $ 2</a:t>
            </a:r>
            <a:r>
              <a:rPr lang="en-US" dirty="0" smtClean="0"/>
              <a:t>.</a:t>
            </a:r>
            <a:br>
              <a:rPr lang="en-US" dirty="0" smtClean="0"/>
            </a:br>
            <a:endParaRPr lang="en-US" dirty="0" smtClean="0"/>
          </a:p>
          <a:p>
            <a:pPr marL="285750" indent="-285750">
              <a:buFont typeface="Arial" panose="020B0604020202020204" pitchFamily="34" charset="0"/>
              <a:buChar char="•"/>
            </a:pPr>
            <a:r>
              <a:rPr lang="en-US" b="1" dirty="0" smtClean="0"/>
              <a:t>Environmental </a:t>
            </a:r>
            <a:r>
              <a:rPr lang="en-US" b="1" dirty="0"/>
              <a:t>disasters:</a:t>
            </a:r>
            <a:r>
              <a:rPr lang="en-US" dirty="0"/>
              <a:t> Even after 50 years of active environmental movement and environmental policy, the gap between the need for action and successful action on key issues, such as climate change and species conservation, continues to grow</a:t>
            </a:r>
            <a:r>
              <a:rPr lang="en-US" dirty="0" smtClean="0"/>
              <a:t>.</a:t>
            </a:r>
            <a:br>
              <a:rPr lang="en-US" dirty="0" smtClean="0"/>
            </a:br>
            <a:endParaRPr lang="el-GR" dirty="0"/>
          </a:p>
          <a:p>
            <a:pPr marL="285750" indent="-285750">
              <a:buFont typeface="Arial" panose="020B0604020202020204" pitchFamily="34" charset="0"/>
              <a:buChar char="•"/>
            </a:pPr>
            <a:r>
              <a:rPr lang="en-US" b="1" dirty="0"/>
              <a:t>Wealth gap:</a:t>
            </a:r>
            <a:r>
              <a:rPr lang="en-US" dirty="0"/>
              <a:t> a textile worker in Bangladesh </a:t>
            </a:r>
            <a:r>
              <a:rPr lang="en-US" dirty="0" smtClean="0"/>
              <a:t/>
            </a:r>
            <a:br>
              <a:rPr lang="en-US" dirty="0" smtClean="0"/>
            </a:br>
            <a:r>
              <a:rPr lang="en-US" dirty="0" smtClean="0"/>
              <a:t>earned in </a:t>
            </a:r>
            <a:r>
              <a:rPr lang="en-US" dirty="0"/>
              <a:t>a month as much as a skilled </a:t>
            </a:r>
            <a:r>
              <a:rPr lang="en-US" dirty="0" smtClean="0"/>
              <a:t/>
            </a:r>
            <a:br>
              <a:rPr lang="en-US" dirty="0" smtClean="0"/>
            </a:br>
            <a:r>
              <a:rPr lang="en-US" dirty="0" smtClean="0"/>
              <a:t>worker </a:t>
            </a:r>
            <a:r>
              <a:rPr lang="en-US" dirty="0"/>
              <a:t>in </a:t>
            </a:r>
            <a:r>
              <a:rPr lang="en-US" dirty="0" smtClean="0"/>
              <a:t>Germany in </a:t>
            </a:r>
            <a:r>
              <a:rPr lang="en-US" dirty="0"/>
              <a:t>an hour. </a:t>
            </a:r>
            <a:r>
              <a:rPr lang="en-US" dirty="0" smtClean="0"/>
              <a:t/>
            </a:r>
            <a:br>
              <a:rPr lang="en-US" dirty="0" smtClean="0"/>
            </a:br>
            <a:r>
              <a:rPr lang="en-US" dirty="0" smtClean="0"/>
              <a:t>Ratio</a:t>
            </a:r>
            <a:r>
              <a:rPr lang="en-US" dirty="0"/>
              <a:t>: 1: 160.The 62 richest people </a:t>
            </a:r>
            <a:r>
              <a:rPr lang="en-US" dirty="0" smtClean="0"/>
              <a:t/>
            </a:r>
            <a:br>
              <a:rPr lang="en-US" dirty="0" smtClean="0"/>
            </a:br>
            <a:r>
              <a:rPr lang="en-US" dirty="0" smtClean="0"/>
              <a:t>in </a:t>
            </a:r>
            <a:r>
              <a:rPr lang="en-US" dirty="0"/>
              <a:t>the world today have as much wealth </a:t>
            </a:r>
            <a:r>
              <a:rPr lang="en-US" dirty="0" smtClean="0"/>
              <a:t/>
            </a:r>
            <a:br>
              <a:rPr lang="en-US" dirty="0" smtClean="0"/>
            </a:br>
            <a:r>
              <a:rPr lang="en-US" dirty="0" smtClean="0"/>
              <a:t>as half of </a:t>
            </a:r>
            <a:r>
              <a:rPr lang="en-US" dirty="0"/>
              <a:t>mankind. Ratio: 1: </a:t>
            </a:r>
            <a:r>
              <a:rPr lang="en-US" dirty="0" smtClean="0"/>
              <a:t>60,000,000.</a:t>
            </a:r>
            <a:endParaRPr lang="de-DE" dirty="0" smtClean="0"/>
          </a:p>
        </p:txBody>
      </p:sp>
      <p:sp>
        <p:nvSpPr>
          <p:cNvPr id="29" name="Textfeld 28"/>
          <p:cNvSpPr txBox="1"/>
          <p:nvPr/>
        </p:nvSpPr>
        <p:spPr>
          <a:xfrm>
            <a:off x="7349979" y="3992042"/>
            <a:ext cx="1431463" cy="738664"/>
          </a:xfrm>
          <a:prstGeom prst="rect">
            <a:avLst/>
          </a:prstGeom>
          <a:noFill/>
        </p:spPr>
        <p:txBody>
          <a:bodyPr wrap="square" rtlCol="0">
            <a:spAutoFit/>
          </a:bodyPr>
          <a:lstStyle/>
          <a:p>
            <a:r>
              <a:rPr lang="de-DE" sz="1400" dirty="0" smtClean="0"/>
              <a:t>*) </a:t>
            </a:r>
            <a:r>
              <a:rPr lang="de-DE" sz="1400" dirty="0" smtClean="0"/>
              <a:t>10 </a:t>
            </a:r>
            <a:r>
              <a:rPr lang="de-DE" sz="1400" dirty="0" err="1" smtClean="0"/>
              <a:t>years</a:t>
            </a:r>
            <a:r>
              <a:rPr lang="de-DE" sz="1400" dirty="0" smtClean="0"/>
              <a:t> </a:t>
            </a:r>
            <a:r>
              <a:rPr lang="de-DE" sz="1400" dirty="0" err="1" smtClean="0"/>
              <a:t>ago</a:t>
            </a:r>
            <a:endParaRPr lang="de-DE" sz="1400" dirty="0" smtClean="0"/>
          </a:p>
          <a:p>
            <a:r>
              <a:rPr lang="de-DE" sz="1400" dirty="0"/>
              <a:t> </a:t>
            </a:r>
            <a:r>
              <a:rPr lang="de-DE" sz="1400" dirty="0" smtClean="0"/>
              <a:t>     </a:t>
            </a:r>
            <a:r>
              <a:rPr lang="de-DE" sz="1400" dirty="0" err="1" smtClean="0"/>
              <a:t>they</a:t>
            </a:r>
            <a:r>
              <a:rPr lang="de-DE" sz="1400" dirty="0" smtClean="0"/>
              <a:t> </a:t>
            </a:r>
            <a:r>
              <a:rPr lang="de-DE" sz="1400" dirty="0" err="1" smtClean="0"/>
              <a:t>where</a:t>
            </a:r>
            <a:r>
              <a:rPr lang="de-DE" sz="1400" dirty="0" smtClean="0"/>
              <a:t> </a:t>
            </a:r>
            <a:endParaRPr lang="de-DE" sz="1400" dirty="0" smtClean="0"/>
          </a:p>
          <a:p>
            <a:r>
              <a:rPr lang="de-DE" sz="1400" dirty="0"/>
              <a:t> </a:t>
            </a:r>
            <a:r>
              <a:rPr lang="de-DE" sz="1400" dirty="0" smtClean="0"/>
              <a:t>       </a:t>
            </a:r>
            <a:r>
              <a:rPr lang="de-DE" sz="1400" dirty="0" err="1" smtClean="0"/>
              <a:t>yet</a:t>
            </a:r>
            <a:r>
              <a:rPr lang="de-DE" sz="1400" dirty="0" smtClean="0"/>
              <a:t> </a:t>
            </a:r>
            <a:r>
              <a:rPr lang="de-DE" sz="1400" dirty="0" smtClean="0"/>
              <a:t>400</a:t>
            </a:r>
          </a:p>
        </p:txBody>
      </p:sp>
    </p:spTree>
    <p:extLst>
      <p:ext uri="{BB962C8B-B14F-4D97-AF65-F5344CB8AC3E}">
        <p14:creationId xmlns:p14="http://schemas.microsoft.com/office/powerpoint/2010/main" xmlns="" val="8862921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732117" y="702068"/>
            <a:ext cx="6152518" cy="707886"/>
          </a:xfrm>
          <a:prstGeom prst="rect">
            <a:avLst/>
          </a:prstGeom>
          <a:noFill/>
        </p:spPr>
        <p:txBody>
          <a:bodyPr wrap="none" rtlCol="0">
            <a:spAutoFit/>
          </a:bodyPr>
          <a:lstStyle/>
          <a:p>
            <a:r>
              <a:rPr lang="de-DE" sz="4000" b="1" dirty="0" smtClean="0">
                <a:solidFill>
                  <a:srgbClr val="FF0000"/>
                </a:solidFill>
              </a:rPr>
              <a:t>The global </a:t>
            </a:r>
            <a:r>
              <a:rPr lang="de-DE" sz="4000" b="1" dirty="0" err="1" smtClean="0">
                <a:solidFill>
                  <a:srgbClr val="FF0000"/>
                </a:solidFill>
              </a:rPr>
              <a:t>crisis</a:t>
            </a:r>
            <a:r>
              <a:rPr lang="de-DE" sz="4000" b="1" dirty="0" smtClean="0">
                <a:solidFill>
                  <a:srgbClr val="FF0000"/>
                </a:solidFill>
              </a:rPr>
              <a:t> </a:t>
            </a:r>
            <a:r>
              <a:rPr lang="de-DE" sz="4000" b="1" dirty="0" err="1" smtClean="0">
                <a:solidFill>
                  <a:srgbClr val="FF0000"/>
                </a:solidFill>
              </a:rPr>
              <a:t>situation</a:t>
            </a:r>
            <a:r>
              <a:rPr lang="de-DE" sz="4000" b="1" dirty="0" smtClean="0">
                <a:solidFill>
                  <a:srgbClr val="FF0000"/>
                </a:solidFill>
              </a:rPr>
              <a:t>...</a:t>
            </a:r>
            <a:endParaRPr lang="de-DE" sz="4000" b="1" dirty="0">
              <a:solidFill>
                <a:srgbClr val="FF0000"/>
              </a:solidFill>
            </a:endParaRPr>
          </a:p>
        </p:txBody>
      </p:sp>
      <p:pic>
        <p:nvPicPr>
          <p:cNvPr id="9" name="Bild 8" descr="cover-zervas-spiegel.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095227" y="0"/>
            <a:ext cx="1061602" cy="1744565"/>
          </a:xfrm>
          <a:prstGeom prst="rect">
            <a:avLst/>
          </a:prstGeom>
        </p:spPr>
      </p:pic>
      <p:sp>
        <p:nvSpPr>
          <p:cNvPr id="22" name="Textfeld 21"/>
          <p:cNvSpPr txBox="1"/>
          <p:nvPr/>
        </p:nvSpPr>
        <p:spPr>
          <a:xfrm>
            <a:off x="732117" y="1702134"/>
            <a:ext cx="7941983" cy="4478149"/>
          </a:xfrm>
          <a:prstGeom prst="rect">
            <a:avLst/>
          </a:prstGeom>
          <a:noFill/>
        </p:spPr>
        <p:txBody>
          <a:bodyPr wrap="square" rtlCol="0">
            <a:spAutoFit/>
          </a:bodyPr>
          <a:lstStyle/>
          <a:p>
            <a:pPr marL="342900" indent="-342900">
              <a:lnSpc>
                <a:spcPts val="2260"/>
              </a:lnSpc>
              <a:spcAft>
                <a:spcPts val="600"/>
              </a:spcAft>
              <a:buFont typeface="Arial"/>
              <a:buChar char="•"/>
            </a:pPr>
            <a:r>
              <a:rPr lang="de-DE" b="1" dirty="0" smtClean="0">
                <a:solidFill>
                  <a:srgbClr val="FF0000"/>
                </a:solidFill>
              </a:rPr>
              <a:t>Immigration... 	</a:t>
            </a:r>
          </a:p>
          <a:p>
            <a:pPr marL="800100" lvl="1" indent="-342900">
              <a:lnSpc>
                <a:spcPts val="2260"/>
              </a:lnSpc>
              <a:spcAft>
                <a:spcPts val="600"/>
              </a:spcAft>
              <a:buFont typeface="Arial"/>
              <a:buChar char="•"/>
            </a:pPr>
            <a:r>
              <a:rPr lang="de-DE" dirty="0" smtClean="0"/>
              <a:t>2010: 45 </a:t>
            </a:r>
            <a:r>
              <a:rPr lang="de-DE" dirty="0" err="1" smtClean="0"/>
              <a:t>million</a:t>
            </a:r>
            <a:r>
              <a:rPr lang="de-DE" dirty="0" smtClean="0"/>
              <a:t> </a:t>
            </a:r>
            <a:r>
              <a:rPr lang="de-DE" dirty="0" err="1" smtClean="0"/>
              <a:t>refugees</a:t>
            </a:r>
            <a:r>
              <a:rPr lang="de-DE" dirty="0" smtClean="0"/>
              <a:t> </a:t>
            </a:r>
            <a:r>
              <a:rPr lang="de-DE" dirty="0" err="1" smtClean="0"/>
              <a:t>worldwide</a:t>
            </a:r>
            <a:endParaRPr lang="de-DE" dirty="0" smtClean="0"/>
          </a:p>
          <a:p>
            <a:pPr marL="800100" lvl="1" indent="-342900">
              <a:lnSpc>
                <a:spcPts val="2260"/>
              </a:lnSpc>
              <a:spcAft>
                <a:spcPts val="600"/>
              </a:spcAft>
              <a:buFont typeface="Arial"/>
              <a:buChar char="•"/>
            </a:pPr>
            <a:r>
              <a:rPr lang="de-DE" dirty="0" smtClean="0"/>
              <a:t>2016: 65 </a:t>
            </a:r>
            <a:r>
              <a:rPr lang="de-DE" dirty="0" err="1" smtClean="0"/>
              <a:t>million</a:t>
            </a:r>
            <a:r>
              <a:rPr lang="de-DE" dirty="0" smtClean="0"/>
              <a:t> </a:t>
            </a:r>
            <a:r>
              <a:rPr lang="de-DE" dirty="0" err="1" smtClean="0"/>
              <a:t>refugees</a:t>
            </a:r>
            <a:r>
              <a:rPr lang="de-DE" dirty="0" smtClean="0"/>
              <a:t> </a:t>
            </a:r>
            <a:r>
              <a:rPr lang="de-DE" dirty="0" err="1" smtClean="0"/>
              <a:t>worldwide</a:t>
            </a:r>
            <a:r>
              <a:rPr lang="de-DE" dirty="0" smtClean="0"/>
              <a:t> </a:t>
            </a:r>
          </a:p>
          <a:p>
            <a:pPr marL="342900" indent="-342900">
              <a:lnSpc>
                <a:spcPts val="2260"/>
              </a:lnSpc>
              <a:spcAft>
                <a:spcPts val="600"/>
              </a:spcAft>
              <a:buFont typeface="Arial"/>
              <a:buChar char="•"/>
            </a:pPr>
            <a:r>
              <a:rPr lang="de-DE" b="1" dirty="0" smtClean="0">
                <a:solidFill>
                  <a:srgbClr val="FF0000"/>
                </a:solidFill>
              </a:rPr>
              <a:t>Population Explosion in </a:t>
            </a:r>
            <a:r>
              <a:rPr lang="de-DE" b="1" dirty="0" err="1" smtClean="0">
                <a:solidFill>
                  <a:srgbClr val="FF0000"/>
                </a:solidFill>
              </a:rPr>
              <a:t>Africa</a:t>
            </a:r>
            <a:r>
              <a:rPr lang="de-DE" b="1" dirty="0" smtClean="0">
                <a:solidFill>
                  <a:srgbClr val="FF0000"/>
                </a:solidFill>
              </a:rPr>
              <a:t>...</a:t>
            </a:r>
            <a:r>
              <a:rPr lang="de-DE" dirty="0" smtClean="0"/>
              <a:t>	</a:t>
            </a:r>
          </a:p>
          <a:p>
            <a:pPr marL="800100" lvl="1" indent="-342900">
              <a:lnSpc>
                <a:spcPts val="2260"/>
              </a:lnSpc>
              <a:spcAft>
                <a:spcPts val="600"/>
              </a:spcAft>
              <a:buFont typeface="Arial"/>
              <a:buChar char="•"/>
            </a:pPr>
            <a:r>
              <a:rPr lang="de-DE" dirty="0" smtClean="0"/>
              <a:t>2016: 1,2 </a:t>
            </a:r>
            <a:r>
              <a:rPr lang="de-DE" dirty="0" err="1" smtClean="0"/>
              <a:t>billion</a:t>
            </a:r>
            <a:r>
              <a:rPr lang="de-DE" dirty="0" smtClean="0"/>
              <a:t> </a:t>
            </a:r>
            <a:r>
              <a:rPr lang="de-DE" dirty="0" err="1" smtClean="0"/>
              <a:t>people</a:t>
            </a:r>
            <a:endParaRPr lang="de-DE" dirty="0" smtClean="0"/>
          </a:p>
          <a:p>
            <a:pPr marL="800100" lvl="1" indent="-342900">
              <a:lnSpc>
                <a:spcPts val="2260"/>
              </a:lnSpc>
              <a:spcAft>
                <a:spcPts val="600"/>
              </a:spcAft>
              <a:buFont typeface="Arial"/>
              <a:buChar char="•"/>
            </a:pPr>
            <a:r>
              <a:rPr lang="de-DE" dirty="0" smtClean="0"/>
              <a:t>2100: 4,1 </a:t>
            </a:r>
            <a:r>
              <a:rPr lang="de-DE" dirty="0" err="1" smtClean="0"/>
              <a:t>billion</a:t>
            </a:r>
            <a:r>
              <a:rPr lang="de-DE" dirty="0" smtClean="0"/>
              <a:t> </a:t>
            </a:r>
            <a:r>
              <a:rPr lang="de-DE" dirty="0" err="1" smtClean="0"/>
              <a:t>people</a:t>
            </a:r>
            <a:r>
              <a:rPr lang="de-DE" dirty="0" smtClean="0"/>
              <a:t> </a:t>
            </a:r>
          </a:p>
          <a:p>
            <a:pPr marL="342900" indent="-342900">
              <a:lnSpc>
                <a:spcPts val="2260"/>
              </a:lnSpc>
              <a:spcAft>
                <a:spcPts val="600"/>
              </a:spcAft>
              <a:buFont typeface="Arial"/>
              <a:buChar char="•"/>
            </a:pPr>
            <a:r>
              <a:rPr lang="de-DE" b="1" dirty="0" smtClean="0">
                <a:solidFill>
                  <a:srgbClr val="FF0000"/>
                </a:solidFill>
              </a:rPr>
              <a:t>Nationalist </a:t>
            </a:r>
            <a:r>
              <a:rPr lang="de-DE" b="1" dirty="0" err="1" smtClean="0">
                <a:solidFill>
                  <a:srgbClr val="FF0000"/>
                </a:solidFill>
              </a:rPr>
              <a:t>parties</a:t>
            </a:r>
            <a:r>
              <a:rPr lang="de-DE" b="1" dirty="0" smtClean="0">
                <a:solidFill>
                  <a:srgbClr val="FF0000"/>
                </a:solidFill>
              </a:rPr>
              <a:t>...</a:t>
            </a:r>
            <a:r>
              <a:rPr lang="de-DE" dirty="0" smtClean="0"/>
              <a:t>	</a:t>
            </a:r>
          </a:p>
          <a:p>
            <a:pPr marL="800100" lvl="1" indent="-342900">
              <a:lnSpc>
                <a:spcPts val="2260"/>
              </a:lnSpc>
              <a:spcAft>
                <a:spcPts val="600"/>
              </a:spcAft>
              <a:buFont typeface="Arial"/>
              <a:buChar char="•"/>
            </a:pPr>
            <a:r>
              <a:rPr lang="de-DE" dirty="0" smtClean="0"/>
              <a:t>2010: 5-15 % </a:t>
            </a:r>
            <a:r>
              <a:rPr lang="de-DE" dirty="0" err="1" smtClean="0"/>
              <a:t>share</a:t>
            </a:r>
            <a:r>
              <a:rPr lang="de-DE" dirty="0" smtClean="0"/>
              <a:t> </a:t>
            </a:r>
            <a:r>
              <a:rPr lang="de-DE" dirty="0" err="1" smtClean="0"/>
              <a:t>of</a:t>
            </a:r>
            <a:r>
              <a:rPr lang="de-DE" dirty="0" smtClean="0"/>
              <a:t> </a:t>
            </a:r>
            <a:r>
              <a:rPr lang="de-DE" dirty="0" err="1" smtClean="0"/>
              <a:t>the</a:t>
            </a:r>
            <a:r>
              <a:rPr lang="de-DE" dirty="0" smtClean="0"/>
              <a:t> </a:t>
            </a:r>
            <a:r>
              <a:rPr lang="de-DE" dirty="0" err="1" smtClean="0"/>
              <a:t>vote</a:t>
            </a:r>
            <a:endParaRPr lang="de-DE" dirty="0" smtClean="0"/>
          </a:p>
          <a:p>
            <a:pPr marL="800100" lvl="1" indent="-342900">
              <a:lnSpc>
                <a:spcPts val="2260"/>
              </a:lnSpc>
              <a:spcAft>
                <a:spcPts val="600"/>
              </a:spcAft>
              <a:buFont typeface="Arial"/>
              <a:buChar char="•"/>
            </a:pPr>
            <a:r>
              <a:rPr lang="de-DE" dirty="0" smtClean="0"/>
              <a:t>2016: 15-50 % </a:t>
            </a:r>
            <a:r>
              <a:rPr lang="de-DE" dirty="0" err="1" smtClean="0"/>
              <a:t>share</a:t>
            </a:r>
            <a:r>
              <a:rPr lang="de-DE" dirty="0" smtClean="0"/>
              <a:t> </a:t>
            </a:r>
            <a:r>
              <a:rPr lang="de-DE" dirty="0" err="1" smtClean="0"/>
              <a:t>of</a:t>
            </a:r>
            <a:r>
              <a:rPr lang="de-DE" dirty="0" smtClean="0"/>
              <a:t> </a:t>
            </a:r>
            <a:r>
              <a:rPr lang="de-DE" dirty="0" err="1" smtClean="0"/>
              <a:t>the</a:t>
            </a:r>
            <a:r>
              <a:rPr lang="de-DE" dirty="0" smtClean="0"/>
              <a:t> </a:t>
            </a:r>
            <a:r>
              <a:rPr lang="de-DE" dirty="0" err="1" smtClean="0"/>
              <a:t>vote</a:t>
            </a:r>
            <a:endParaRPr lang="de-DE" dirty="0" smtClean="0"/>
          </a:p>
          <a:p>
            <a:pPr marL="342900" indent="-342900">
              <a:lnSpc>
                <a:spcPts val="2260"/>
              </a:lnSpc>
              <a:spcAft>
                <a:spcPts val="600"/>
              </a:spcAft>
              <a:buFont typeface="Arial"/>
              <a:buChar char="•"/>
            </a:pPr>
            <a:r>
              <a:rPr lang="de-DE" b="1" dirty="0" err="1" smtClean="0">
                <a:solidFill>
                  <a:srgbClr val="FF0000"/>
                </a:solidFill>
              </a:rPr>
              <a:t>Violence</a:t>
            </a:r>
            <a:r>
              <a:rPr lang="de-DE" b="1" dirty="0" smtClean="0">
                <a:solidFill>
                  <a:srgbClr val="FF0000"/>
                </a:solidFill>
              </a:rPr>
              <a:t> &amp; Terror...</a:t>
            </a:r>
            <a:r>
              <a:rPr lang="de-DE" dirty="0" smtClean="0"/>
              <a:t>	</a:t>
            </a:r>
          </a:p>
          <a:p>
            <a:pPr marL="800100" lvl="1" indent="-342900">
              <a:lnSpc>
                <a:spcPts val="2260"/>
              </a:lnSpc>
              <a:spcAft>
                <a:spcPts val="600"/>
              </a:spcAft>
              <a:buFont typeface="Arial"/>
              <a:buChar char="•"/>
            </a:pPr>
            <a:r>
              <a:rPr lang="de-DE" dirty="0" smtClean="0"/>
              <a:t>Rapid </a:t>
            </a:r>
            <a:r>
              <a:rPr lang="de-DE" dirty="0" err="1" smtClean="0"/>
              <a:t>increase</a:t>
            </a:r>
            <a:r>
              <a:rPr lang="de-DE" dirty="0" smtClean="0"/>
              <a:t> </a:t>
            </a:r>
            <a:r>
              <a:rPr lang="de-DE" dirty="0" err="1" smtClean="0"/>
              <a:t>despite</a:t>
            </a:r>
            <a:r>
              <a:rPr lang="de-DE" dirty="0" smtClean="0"/>
              <a:t> </a:t>
            </a:r>
            <a:r>
              <a:rPr lang="de-DE" dirty="0" err="1" smtClean="0"/>
              <a:t>the</a:t>
            </a:r>
            <a:r>
              <a:rPr lang="de-DE" dirty="0" smtClean="0"/>
              <a:t> multibillion </a:t>
            </a:r>
            <a:r>
              <a:rPr lang="de-DE" dirty="0" err="1" smtClean="0"/>
              <a:t>spending</a:t>
            </a:r>
            <a:r>
              <a:rPr lang="de-DE" dirty="0" smtClean="0"/>
              <a:t> on </a:t>
            </a:r>
            <a:r>
              <a:rPr lang="de-DE" dirty="0" err="1" smtClean="0"/>
              <a:t>security</a:t>
            </a:r>
            <a:endParaRPr lang="de-DE" sz="1400" dirty="0" smtClean="0"/>
          </a:p>
          <a:p>
            <a:pPr marL="342900" indent="-342900">
              <a:lnSpc>
                <a:spcPts val="2260"/>
              </a:lnSpc>
              <a:spcAft>
                <a:spcPts val="600"/>
              </a:spcAft>
              <a:buFont typeface="Arial"/>
              <a:buChar char="•"/>
            </a:pPr>
            <a:r>
              <a:rPr lang="de-DE" b="1" dirty="0" smtClean="0">
                <a:solidFill>
                  <a:srgbClr val="FF0000"/>
                </a:solidFill>
              </a:rPr>
              <a:t>...</a:t>
            </a:r>
            <a:r>
              <a:rPr lang="de-DE" b="1" dirty="0" err="1" smtClean="0">
                <a:solidFill>
                  <a:srgbClr val="FF0000"/>
                </a:solidFill>
              </a:rPr>
              <a:t>and</a:t>
            </a:r>
            <a:r>
              <a:rPr lang="de-DE" b="1" dirty="0" smtClean="0">
                <a:solidFill>
                  <a:srgbClr val="FF0000"/>
                </a:solidFill>
              </a:rPr>
              <a:t> </a:t>
            </a:r>
            <a:r>
              <a:rPr lang="de-DE" b="1" dirty="0" err="1" smtClean="0">
                <a:solidFill>
                  <a:srgbClr val="FF0000"/>
                </a:solidFill>
              </a:rPr>
              <a:t>much</a:t>
            </a:r>
            <a:r>
              <a:rPr lang="de-DE" b="1" dirty="0" smtClean="0">
                <a:solidFill>
                  <a:srgbClr val="FF0000"/>
                </a:solidFill>
              </a:rPr>
              <a:t> </a:t>
            </a:r>
            <a:r>
              <a:rPr lang="de-DE" b="1" dirty="0" err="1" smtClean="0">
                <a:solidFill>
                  <a:srgbClr val="FF0000"/>
                </a:solidFill>
              </a:rPr>
              <a:t>more</a:t>
            </a:r>
            <a:r>
              <a:rPr lang="de-DE" b="1" dirty="0" smtClean="0">
                <a:solidFill>
                  <a:srgbClr val="FF0000"/>
                </a:solidFill>
              </a:rPr>
              <a:t>...</a:t>
            </a:r>
            <a:endParaRPr lang="de-DE" dirty="0" smtClean="0"/>
          </a:p>
        </p:txBody>
      </p:sp>
    </p:spTree>
    <p:extLst>
      <p:ext uri="{BB962C8B-B14F-4D97-AF65-F5344CB8AC3E}">
        <p14:creationId xmlns:p14="http://schemas.microsoft.com/office/powerpoint/2010/main" xmlns="" val="30708724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d 8" descr="cover-zervas-spiegel.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095227" y="0"/>
            <a:ext cx="1061602" cy="1744565"/>
          </a:xfrm>
          <a:prstGeom prst="rect">
            <a:avLst/>
          </a:prstGeom>
        </p:spPr>
      </p:pic>
      <p:pic>
        <p:nvPicPr>
          <p:cNvPr id="4" name="Bild 3" descr="earthtop.jp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2610006"/>
            <a:ext cx="4247994" cy="4247994"/>
          </a:xfrm>
          <a:prstGeom prst="rect">
            <a:avLst/>
          </a:prstGeom>
        </p:spPr>
      </p:pic>
      <p:sp>
        <p:nvSpPr>
          <p:cNvPr id="8" name="Textfeld 7"/>
          <p:cNvSpPr txBox="1"/>
          <p:nvPr/>
        </p:nvSpPr>
        <p:spPr>
          <a:xfrm>
            <a:off x="4410165" y="3755063"/>
            <a:ext cx="4362311" cy="1569660"/>
          </a:xfrm>
          <a:prstGeom prst="rect">
            <a:avLst/>
          </a:prstGeom>
          <a:noFill/>
        </p:spPr>
        <p:txBody>
          <a:bodyPr wrap="square" rtlCol="0">
            <a:spAutoFit/>
          </a:bodyPr>
          <a:lstStyle/>
          <a:p>
            <a:r>
              <a:rPr lang="de-DE" sz="2400" b="1" dirty="0" err="1" smtClean="0"/>
              <a:t>How</a:t>
            </a:r>
            <a:r>
              <a:rPr lang="de-DE" sz="2400" b="1" dirty="0" smtClean="0"/>
              <a:t> do </a:t>
            </a:r>
            <a:r>
              <a:rPr lang="de-DE" sz="2400" b="1" dirty="0" err="1" smtClean="0"/>
              <a:t>we</a:t>
            </a:r>
            <a:r>
              <a:rPr lang="de-DE" sz="2400" b="1" dirty="0" smtClean="0"/>
              <a:t> </a:t>
            </a:r>
            <a:r>
              <a:rPr lang="de-DE" sz="2400" b="1" dirty="0" err="1" smtClean="0"/>
              <a:t>set</a:t>
            </a:r>
            <a:r>
              <a:rPr lang="de-DE" sz="2400" b="1" dirty="0" smtClean="0"/>
              <a:t/>
            </a:r>
            <a:br>
              <a:rPr lang="de-DE" sz="2400" b="1" dirty="0" smtClean="0"/>
            </a:br>
            <a:r>
              <a:rPr lang="de-DE" sz="2400" b="1" dirty="0" err="1" smtClean="0"/>
              <a:t>the</a:t>
            </a:r>
            <a:r>
              <a:rPr lang="de-DE" sz="2400" b="1" dirty="0" smtClean="0"/>
              <a:t> ball </a:t>
            </a:r>
            <a:r>
              <a:rPr lang="de-DE" sz="2400" b="1" dirty="0" err="1" smtClean="0"/>
              <a:t>rolling</a:t>
            </a:r>
            <a:r>
              <a:rPr lang="de-DE" sz="2400" b="1" dirty="0" smtClean="0"/>
              <a:t>?</a:t>
            </a:r>
          </a:p>
          <a:p>
            <a:endParaRPr lang="de-DE" sz="2400" b="1" dirty="0" smtClean="0"/>
          </a:p>
          <a:p>
            <a:r>
              <a:rPr lang="de-DE" sz="2400" b="1" dirty="0" err="1" smtClean="0"/>
              <a:t>For</a:t>
            </a:r>
            <a:r>
              <a:rPr lang="de-DE" sz="2400" b="1" dirty="0" smtClean="0"/>
              <a:t> a </a:t>
            </a:r>
            <a:r>
              <a:rPr lang="de-DE" sz="2400" b="1" dirty="0" err="1" smtClean="0"/>
              <a:t>better</a:t>
            </a:r>
            <a:r>
              <a:rPr lang="de-DE" sz="2400" b="1" dirty="0" smtClean="0"/>
              <a:t> </a:t>
            </a:r>
            <a:r>
              <a:rPr lang="de-DE" sz="2400" b="1" dirty="0" err="1" smtClean="0"/>
              <a:t>future</a:t>
            </a:r>
            <a:r>
              <a:rPr lang="de-DE" sz="2400" b="1" dirty="0" smtClean="0"/>
              <a:t> </a:t>
            </a:r>
            <a:r>
              <a:rPr lang="de-DE" sz="2400" b="1" dirty="0" err="1" smtClean="0"/>
              <a:t>for</a:t>
            </a:r>
            <a:r>
              <a:rPr lang="de-DE" sz="2400" b="1" dirty="0" smtClean="0"/>
              <a:t> all.</a:t>
            </a:r>
          </a:p>
        </p:txBody>
      </p:sp>
      <p:sp>
        <p:nvSpPr>
          <p:cNvPr id="5" name="Textfeld 3"/>
          <p:cNvSpPr txBox="1"/>
          <p:nvPr/>
        </p:nvSpPr>
        <p:spPr>
          <a:xfrm>
            <a:off x="2197613" y="906788"/>
            <a:ext cx="5609934" cy="1384995"/>
          </a:xfrm>
          <a:prstGeom prst="rect">
            <a:avLst/>
          </a:prstGeom>
          <a:noFill/>
        </p:spPr>
        <p:txBody>
          <a:bodyPr wrap="none" rtlCol="0">
            <a:spAutoFit/>
          </a:bodyPr>
          <a:lstStyle/>
          <a:p>
            <a:pPr algn="r"/>
            <a:r>
              <a:rPr lang="en-US" sz="2800" dirty="0" smtClean="0">
                <a:solidFill>
                  <a:srgbClr val="FF0000"/>
                </a:solidFill>
              </a:rPr>
              <a:t>“It's </a:t>
            </a:r>
            <a:r>
              <a:rPr lang="en-US" sz="2800" dirty="0">
                <a:solidFill>
                  <a:srgbClr val="FF0000"/>
                </a:solidFill>
              </a:rPr>
              <a:t>always the simplest ideas</a:t>
            </a:r>
            <a:r>
              <a:rPr lang="en-US" sz="2800" dirty="0" smtClean="0">
                <a:solidFill>
                  <a:srgbClr val="FF0000"/>
                </a:solidFill>
              </a:rPr>
              <a:t>,</a:t>
            </a:r>
          </a:p>
          <a:p>
            <a:pPr algn="r"/>
            <a:r>
              <a:rPr lang="en-US" sz="2800" dirty="0" smtClean="0">
                <a:solidFill>
                  <a:srgbClr val="FF0000"/>
                </a:solidFill>
              </a:rPr>
              <a:t>which </a:t>
            </a:r>
            <a:r>
              <a:rPr lang="en-US" sz="2800" dirty="0">
                <a:solidFill>
                  <a:srgbClr val="FF0000"/>
                </a:solidFill>
              </a:rPr>
              <a:t>have the outstanding </a:t>
            </a:r>
            <a:r>
              <a:rPr lang="en-US" sz="2800" dirty="0" smtClean="0">
                <a:solidFill>
                  <a:srgbClr val="FF0000"/>
                </a:solidFill>
              </a:rPr>
              <a:t>success.”</a:t>
            </a:r>
          </a:p>
          <a:p>
            <a:pPr algn="r"/>
            <a:r>
              <a:rPr lang="en-US" sz="2800" dirty="0"/>
              <a:t>  Leo </a:t>
            </a:r>
            <a:r>
              <a:rPr lang="en-US" sz="2800" dirty="0" err="1"/>
              <a:t>Tolstoi</a:t>
            </a:r>
            <a:r>
              <a:rPr lang="en-US" sz="2800" dirty="0"/>
              <a:t> </a:t>
            </a:r>
            <a:endParaRPr lang="de-DE" sz="2800" dirty="0"/>
          </a:p>
        </p:txBody>
      </p:sp>
    </p:spTree>
    <p:extLst>
      <p:ext uri="{BB962C8B-B14F-4D97-AF65-F5344CB8AC3E}">
        <p14:creationId xmlns:p14="http://schemas.microsoft.com/office/powerpoint/2010/main" xmlns="" val="16240393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d 8" descr="cover-zervas-spiegel.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095098" y="0"/>
            <a:ext cx="1061602" cy="1744565"/>
          </a:xfrm>
          <a:prstGeom prst="rect">
            <a:avLst/>
          </a:prstGeom>
        </p:spPr>
      </p:pic>
      <p:pic>
        <p:nvPicPr>
          <p:cNvPr id="4" name="Bild 3" descr="earthtop.jp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397000" y="2610006"/>
            <a:ext cx="4247994" cy="4247994"/>
          </a:xfrm>
          <a:prstGeom prst="rect">
            <a:avLst/>
          </a:prstGeom>
        </p:spPr>
      </p:pic>
      <p:sp>
        <p:nvSpPr>
          <p:cNvPr id="8" name="Textfeld 7"/>
          <p:cNvSpPr txBox="1"/>
          <p:nvPr/>
        </p:nvSpPr>
        <p:spPr>
          <a:xfrm>
            <a:off x="5870665" y="3755063"/>
            <a:ext cx="3006635" cy="1200329"/>
          </a:xfrm>
          <a:prstGeom prst="rect">
            <a:avLst/>
          </a:prstGeom>
          <a:noFill/>
        </p:spPr>
        <p:txBody>
          <a:bodyPr wrap="square" rtlCol="0">
            <a:spAutoFit/>
          </a:bodyPr>
          <a:lstStyle/>
          <a:p>
            <a:r>
              <a:rPr lang="de-DE" sz="2400" b="1" dirty="0" smtClean="0"/>
              <a:t>1-Dollar-Revolution</a:t>
            </a:r>
          </a:p>
          <a:p>
            <a:r>
              <a:rPr lang="de-DE" sz="2400" b="1" dirty="0" err="1" smtClean="0"/>
              <a:t>as</a:t>
            </a:r>
            <a:r>
              <a:rPr lang="de-DE" sz="2400" b="1" dirty="0" smtClean="0"/>
              <a:t> a global</a:t>
            </a:r>
            <a:br>
              <a:rPr lang="de-DE" sz="2400" b="1" dirty="0" smtClean="0"/>
            </a:br>
            <a:r>
              <a:rPr lang="de-DE" sz="2400" b="1" dirty="0" err="1" smtClean="0"/>
              <a:t>minimum</a:t>
            </a:r>
            <a:r>
              <a:rPr lang="de-DE" sz="2400" b="1" dirty="0" smtClean="0"/>
              <a:t> wage </a:t>
            </a:r>
            <a:r>
              <a:rPr lang="de-DE" sz="2400" b="1" dirty="0" err="1" smtClean="0"/>
              <a:t>level</a:t>
            </a:r>
            <a:r>
              <a:rPr lang="de-DE" sz="2400" b="1" dirty="0" smtClean="0"/>
              <a:t>.</a:t>
            </a:r>
          </a:p>
        </p:txBody>
      </p:sp>
      <p:sp>
        <p:nvSpPr>
          <p:cNvPr id="5" name="Rechteck 4"/>
          <p:cNvSpPr/>
          <p:nvPr/>
        </p:nvSpPr>
        <p:spPr>
          <a:xfrm rot="1090765">
            <a:off x="263582" y="3924090"/>
            <a:ext cx="1048773" cy="1744565"/>
          </a:xfrm>
          <a:prstGeom prst="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de-DE" dirty="0" smtClean="0">
                <a:solidFill>
                  <a:schemeClr val="bg1"/>
                </a:solidFill>
              </a:rPr>
              <a:t>1 Dollar per Hour </a:t>
            </a:r>
            <a:r>
              <a:rPr lang="de-DE" sz="1300" dirty="0" err="1" smtClean="0">
                <a:solidFill>
                  <a:schemeClr val="bg1"/>
                </a:solidFill>
              </a:rPr>
              <a:t>as</a:t>
            </a:r>
            <a:r>
              <a:rPr lang="de-DE" sz="1300" dirty="0" smtClean="0">
                <a:solidFill>
                  <a:schemeClr val="bg1"/>
                </a:solidFill>
              </a:rPr>
              <a:t> a global </a:t>
            </a:r>
            <a:br>
              <a:rPr lang="de-DE" sz="1300" dirty="0" smtClean="0">
                <a:solidFill>
                  <a:schemeClr val="bg1"/>
                </a:solidFill>
              </a:rPr>
            </a:br>
            <a:r>
              <a:rPr lang="de-DE" sz="1300" dirty="0" smtClean="0">
                <a:solidFill>
                  <a:schemeClr val="bg1"/>
                </a:solidFill>
              </a:rPr>
              <a:t>min. wage</a:t>
            </a:r>
            <a:endParaRPr lang="de-DE" sz="1300" dirty="0">
              <a:solidFill>
                <a:schemeClr val="bg1"/>
              </a:solidFill>
            </a:endParaRPr>
          </a:p>
        </p:txBody>
      </p:sp>
      <p:sp>
        <p:nvSpPr>
          <p:cNvPr id="6" name="Textfeld 5"/>
          <p:cNvSpPr txBox="1"/>
          <p:nvPr/>
        </p:nvSpPr>
        <p:spPr>
          <a:xfrm>
            <a:off x="5870665" y="5874051"/>
            <a:ext cx="3006635" cy="646331"/>
          </a:xfrm>
          <a:prstGeom prst="rect">
            <a:avLst/>
          </a:prstGeom>
          <a:noFill/>
        </p:spPr>
        <p:txBody>
          <a:bodyPr wrap="square" rtlCol="0">
            <a:spAutoFit/>
          </a:bodyPr>
          <a:lstStyle/>
          <a:p>
            <a:r>
              <a:rPr lang="de-DE" dirty="0" err="1" smtClean="0"/>
              <a:t>That‘s</a:t>
            </a:r>
            <a:r>
              <a:rPr lang="de-DE" dirty="0" smtClean="0"/>
              <a:t> </a:t>
            </a:r>
            <a:r>
              <a:rPr lang="de-DE" dirty="0" err="1" smtClean="0"/>
              <a:t>the</a:t>
            </a:r>
            <a:r>
              <a:rPr lang="de-DE" dirty="0" smtClean="0"/>
              <a:t> </a:t>
            </a:r>
            <a:r>
              <a:rPr lang="de-DE" dirty="0" err="1" smtClean="0"/>
              <a:t>subject</a:t>
            </a:r>
            <a:r>
              <a:rPr lang="de-DE" dirty="0" smtClean="0"/>
              <a:t> </a:t>
            </a:r>
            <a:r>
              <a:rPr lang="de-DE" dirty="0" err="1" smtClean="0"/>
              <a:t>of</a:t>
            </a:r>
            <a:r>
              <a:rPr lang="de-DE" dirty="0" smtClean="0"/>
              <a:t> </a:t>
            </a:r>
            <a:r>
              <a:rPr lang="de-DE" dirty="0" err="1" smtClean="0"/>
              <a:t>this</a:t>
            </a:r>
            <a:r>
              <a:rPr lang="de-DE" dirty="0" smtClean="0"/>
              <a:t> </a:t>
            </a:r>
            <a:r>
              <a:rPr lang="de-DE" dirty="0" err="1" smtClean="0"/>
              <a:t>book</a:t>
            </a:r>
            <a:r>
              <a:rPr lang="de-DE" dirty="0" smtClean="0"/>
              <a:t>.</a:t>
            </a:r>
          </a:p>
        </p:txBody>
      </p:sp>
    </p:spTree>
    <p:extLst>
      <p:ext uri="{BB962C8B-B14F-4D97-AF65-F5344CB8AC3E}">
        <p14:creationId xmlns:p14="http://schemas.microsoft.com/office/powerpoint/2010/main" xmlns="" val="18345442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732117" y="702068"/>
            <a:ext cx="3544560" cy="707886"/>
          </a:xfrm>
          <a:prstGeom prst="rect">
            <a:avLst/>
          </a:prstGeom>
          <a:noFill/>
        </p:spPr>
        <p:txBody>
          <a:bodyPr wrap="none" rtlCol="0">
            <a:spAutoFit/>
          </a:bodyPr>
          <a:lstStyle/>
          <a:p>
            <a:r>
              <a:rPr lang="de-DE" sz="4000" b="1" dirty="0" err="1" smtClean="0">
                <a:solidFill>
                  <a:srgbClr val="FF0000"/>
                </a:solidFill>
              </a:rPr>
              <a:t>Two</a:t>
            </a:r>
            <a:r>
              <a:rPr lang="de-DE" sz="4000" b="1" dirty="0" smtClean="0">
                <a:solidFill>
                  <a:srgbClr val="FF0000"/>
                </a:solidFill>
              </a:rPr>
              <a:t> </a:t>
            </a:r>
            <a:r>
              <a:rPr lang="de-DE" sz="4000" b="1" dirty="0" err="1" smtClean="0">
                <a:solidFill>
                  <a:srgbClr val="FF0000"/>
                </a:solidFill>
              </a:rPr>
              <a:t>solutions</a:t>
            </a:r>
            <a:r>
              <a:rPr lang="de-DE" sz="4000" b="1" dirty="0" smtClean="0">
                <a:solidFill>
                  <a:srgbClr val="FF0000"/>
                </a:solidFill>
              </a:rPr>
              <a:t>...</a:t>
            </a:r>
            <a:endParaRPr lang="de-DE" sz="4000" b="1" dirty="0">
              <a:solidFill>
                <a:srgbClr val="FF0000"/>
              </a:solidFill>
            </a:endParaRPr>
          </a:p>
        </p:txBody>
      </p:sp>
      <p:pic>
        <p:nvPicPr>
          <p:cNvPr id="9" name="Bild 8" descr="cover-zervas-spiegel.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095227" y="0"/>
            <a:ext cx="1061602" cy="1744565"/>
          </a:xfrm>
          <a:prstGeom prst="rect">
            <a:avLst/>
          </a:prstGeom>
        </p:spPr>
      </p:pic>
      <p:sp>
        <p:nvSpPr>
          <p:cNvPr id="22" name="Textfeld 21"/>
          <p:cNvSpPr txBox="1"/>
          <p:nvPr/>
        </p:nvSpPr>
        <p:spPr>
          <a:xfrm>
            <a:off x="757518" y="1702134"/>
            <a:ext cx="7337710" cy="4272965"/>
          </a:xfrm>
          <a:prstGeom prst="rect">
            <a:avLst/>
          </a:prstGeom>
          <a:noFill/>
        </p:spPr>
        <p:txBody>
          <a:bodyPr wrap="square" rtlCol="0">
            <a:spAutoFit/>
          </a:bodyPr>
          <a:lstStyle/>
          <a:p>
            <a:pPr marL="342900" indent="-342900">
              <a:lnSpc>
                <a:spcPts val="2260"/>
              </a:lnSpc>
              <a:spcAft>
                <a:spcPts val="600"/>
              </a:spcAft>
              <a:buFont typeface="Arial"/>
              <a:buChar char="•"/>
            </a:pPr>
            <a:r>
              <a:rPr lang="de-DE" b="1" dirty="0" smtClean="0">
                <a:solidFill>
                  <a:srgbClr val="FF0000"/>
                </a:solidFill>
              </a:rPr>
              <a:t>Minimum </a:t>
            </a:r>
            <a:r>
              <a:rPr lang="de-DE" b="1" dirty="0" err="1" smtClean="0">
                <a:solidFill>
                  <a:srgbClr val="FF0000"/>
                </a:solidFill>
              </a:rPr>
              <a:t>prosperity</a:t>
            </a:r>
            <a:r>
              <a:rPr lang="de-DE" b="1" dirty="0" smtClean="0">
                <a:solidFill>
                  <a:srgbClr val="FF0000"/>
                </a:solidFill>
              </a:rPr>
              <a:t> </a:t>
            </a:r>
            <a:r>
              <a:rPr lang="de-DE" b="1" dirty="0" err="1" smtClean="0">
                <a:solidFill>
                  <a:srgbClr val="FF0000"/>
                </a:solidFill>
              </a:rPr>
              <a:t>for</a:t>
            </a:r>
            <a:r>
              <a:rPr lang="de-DE" b="1" dirty="0" smtClean="0">
                <a:solidFill>
                  <a:srgbClr val="FF0000"/>
                </a:solidFill>
              </a:rPr>
              <a:t> all! </a:t>
            </a:r>
            <a:r>
              <a:rPr lang="en-US" dirty="0" smtClean="0"/>
              <a:t>For most major challenges - Population explosion, immigration, poverty, fear of loss, violence, radical voting decisions and many more –that was found to be the most effective and sustainable solution: </a:t>
            </a:r>
            <a:r>
              <a:rPr lang="en-US" i="1" dirty="0" smtClean="0"/>
              <a:t>the creation of  better life prospects! </a:t>
            </a:r>
            <a:endParaRPr lang="de-DE" i="1" dirty="0" smtClean="0"/>
          </a:p>
          <a:p>
            <a:pPr marL="342900" lvl="0" indent="-342900">
              <a:lnSpc>
                <a:spcPts val="2260"/>
              </a:lnSpc>
              <a:spcAft>
                <a:spcPts val="600"/>
              </a:spcAft>
              <a:buFont typeface="Arial"/>
              <a:buChar char="•"/>
            </a:pPr>
            <a:r>
              <a:rPr lang="de-DE" b="1" dirty="0" err="1" smtClean="0">
                <a:solidFill>
                  <a:srgbClr val="FF0000"/>
                </a:solidFill>
              </a:rPr>
              <a:t>Systemic</a:t>
            </a:r>
            <a:r>
              <a:rPr lang="de-DE" b="1" dirty="0" smtClean="0">
                <a:solidFill>
                  <a:srgbClr val="FF0000"/>
                </a:solidFill>
              </a:rPr>
              <a:t> </a:t>
            </a:r>
            <a:r>
              <a:rPr lang="de-DE" b="1" dirty="0" err="1" smtClean="0">
                <a:solidFill>
                  <a:srgbClr val="FF0000"/>
                </a:solidFill>
              </a:rPr>
              <a:t>solutions</a:t>
            </a:r>
            <a:r>
              <a:rPr lang="de-DE" b="1" dirty="0" smtClean="0">
                <a:solidFill>
                  <a:srgbClr val="FF0000"/>
                </a:solidFill>
              </a:rPr>
              <a:t>! </a:t>
            </a:r>
            <a:r>
              <a:rPr lang="en-US" dirty="0" smtClean="0"/>
              <a:t>Throughout the entire evolutionary history the greatest advances have been achieved when </a:t>
            </a:r>
            <a:r>
              <a:rPr lang="en-US" i="1" dirty="0" smtClean="0"/>
              <a:t>systemic solutions </a:t>
            </a:r>
            <a:r>
              <a:rPr lang="en-US" dirty="0" smtClean="0"/>
              <a:t>have been found. The wide expansion of the digital world opened up only when the numeric system from 0 to 9 was reduced to 0 and 1, and was therefore linked to the electronics.</a:t>
            </a:r>
            <a:endParaRPr lang="el-GR" dirty="0" smtClean="0"/>
          </a:p>
          <a:p>
            <a:pPr>
              <a:lnSpc>
                <a:spcPts val="860"/>
              </a:lnSpc>
              <a:spcAft>
                <a:spcPts val="600"/>
              </a:spcAft>
            </a:pPr>
            <a:endParaRPr lang="de-DE" dirty="0" smtClean="0"/>
          </a:p>
          <a:p>
            <a:pPr>
              <a:lnSpc>
                <a:spcPts val="2260"/>
              </a:lnSpc>
              <a:spcAft>
                <a:spcPts val="600"/>
              </a:spcAft>
            </a:pPr>
            <a:r>
              <a:rPr lang="en-US" b="1" dirty="0" smtClean="0"/>
              <a:t>A global minimum wage is a systemic solution with sustainable effect. It radically improves the life prospects of previously excluded parts of mankind, thereby providing all mankind with immense new development potentials.</a:t>
            </a:r>
            <a:endParaRPr lang="de-DE" b="1" dirty="0" smtClean="0"/>
          </a:p>
        </p:txBody>
      </p:sp>
      <p:pic>
        <p:nvPicPr>
          <p:cNvPr id="5" name="Bild 4" descr="earthtop.jp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2200" y="5979084"/>
            <a:ext cx="11366500" cy="4247994"/>
          </a:xfrm>
          <a:prstGeom prst="rect">
            <a:avLst/>
          </a:prstGeom>
        </p:spPr>
      </p:pic>
    </p:spTree>
    <p:extLst>
      <p:ext uri="{BB962C8B-B14F-4D97-AF65-F5344CB8AC3E}">
        <p14:creationId xmlns:p14="http://schemas.microsoft.com/office/powerpoint/2010/main" xmlns="" val="36624685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732117" y="702068"/>
            <a:ext cx="5324086" cy="707886"/>
          </a:xfrm>
          <a:prstGeom prst="rect">
            <a:avLst/>
          </a:prstGeom>
          <a:noFill/>
        </p:spPr>
        <p:txBody>
          <a:bodyPr wrap="none" rtlCol="0">
            <a:spAutoFit/>
          </a:bodyPr>
          <a:lstStyle/>
          <a:p>
            <a:r>
              <a:rPr lang="de-DE" sz="4000" b="1" dirty="0" smtClean="0">
                <a:solidFill>
                  <a:srgbClr val="FF0000"/>
                </a:solidFill>
              </a:rPr>
              <a:t>A global </a:t>
            </a:r>
            <a:r>
              <a:rPr lang="de-DE" sz="4000" b="1" dirty="0" err="1" smtClean="0">
                <a:solidFill>
                  <a:srgbClr val="FF0000"/>
                </a:solidFill>
              </a:rPr>
              <a:t>minimum</a:t>
            </a:r>
            <a:r>
              <a:rPr lang="de-DE" sz="4000" b="1" dirty="0" smtClean="0">
                <a:solidFill>
                  <a:srgbClr val="FF0000"/>
                </a:solidFill>
              </a:rPr>
              <a:t> wage</a:t>
            </a:r>
            <a:endParaRPr lang="de-DE" sz="4000" b="1" dirty="0">
              <a:solidFill>
                <a:srgbClr val="FF0000"/>
              </a:solidFill>
            </a:endParaRPr>
          </a:p>
        </p:txBody>
      </p:sp>
      <p:pic>
        <p:nvPicPr>
          <p:cNvPr id="9" name="Bild 8" descr="cover-zervas-spiegel.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095227" y="0"/>
            <a:ext cx="1061602" cy="1744565"/>
          </a:xfrm>
          <a:prstGeom prst="rect">
            <a:avLst/>
          </a:prstGeom>
        </p:spPr>
      </p:pic>
      <p:sp>
        <p:nvSpPr>
          <p:cNvPr id="6" name="Textfeld 5"/>
          <p:cNvSpPr txBox="1"/>
          <p:nvPr/>
        </p:nvSpPr>
        <p:spPr>
          <a:xfrm>
            <a:off x="732117" y="1295654"/>
            <a:ext cx="6989483" cy="400110"/>
          </a:xfrm>
          <a:prstGeom prst="rect">
            <a:avLst/>
          </a:prstGeom>
          <a:noFill/>
        </p:spPr>
        <p:txBody>
          <a:bodyPr wrap="square" rtlCol="0">
            <a:spAutoFit/>
          </a:bodyPr>
          <a:lstStyle/>
          <a:p>
            <a:r>
              <a:rPr lang="de-DE" sz="2000" dirty="0" err="1" smtClean="0"/>
              <a:t>of</a:t>
            </a:r>
            <a:r>
              <a:rPr lang="de-DE" sz="2000" dirty="0" smtClean="0"/>
              <a:t> 1 Dollar per </a:t>
            </a:r>
            <a:r>
              <a:rPr lang="de-DE" sz="2000" dirty="0" err="1" smtClean="0"/>
              <a:t>hour</a:t>
            </a:r>
            <a:r>
              <a:rPr lang="de-DE" sz="2000" dirty="0" smtClean="0"/>
              <a:t> </a:t>
            </a:r>
            <a:r>
              <a:rPr lang="en-US" sz="2000" dirty="0" smtClean="0"/>
              <a:t>as a global Minimum wage level would</a:t>
            </a:r>
            <a:r>
              <a:rPr lang="de-DE" sz="2000" dirty="0" smtClean="0"/>
              <a:t>...</a:t>
            </a:r>
          </a:p>
        </p:txBody>
      </p:sp>
      <p:sp>
        <p:nvSpPr>
          <p:cNvPr id="22" name="Textfeld 21"/>
          <p:cNvSpPr txBox="1"/>
          <p:nvPr/>
        </p:nvSpPr>
        <p:spPr>
          <a:xfrm>
            <a:off x="732117" y="2095834"/>
            <a:ext cx="7497483" cy="4311437"/>
          </a:xfrm>
          <a:prstGeom prst="rect">
            <a:avLst/>
          </a:prstGeom>
          <a:noFill/>
        </p:spPr>
        <p:txBody>
          <a:bodyPr wrap="square" rtlCol="0">
            <a:spAutoFit/>
          </a:bodyPr>
          <a:lstStyle/>
          <a:p>
            <a:pPr marL="342900" lvl="0" indent="-342900">
              <a:lnSpc>
                <a:spcPts val="2260"/>
              </a:lnSpc>
              <a:spcAft>
                <a:spcPts val="600"/>
              </a:spcAft>
              <a:buFont typeface="Arial"/>
              <a:buChar char="•"/>
            </a:pPr>
            <a:r>
              <a:rPr lang="de-DE" dirty="0" smtClean="0"/>
              <a:t>…</a:t>
            </a:r>
            <a:r>
              <a:rPr lang="en-US" dirty="0" smtClean="0"/>
              <a:t>instantly and directly raise the income of one billion people on the border of absolute poverty.</a:t>
            </a:r>
            <a:endParaRPr lang="el-GR" dirty="0" smtClean="0"/>
          </a:p>
          <a:p>
            <a:pPr marL="342900" indent="-342900">
              <a:lnSpc>
                <a:spcPts val="2260"/>
              </a:lnSpc>
              <a:spcAft>
                <a:spcPts val="600"/>
              </a:spcAft>
              <a:buFont typeface="Arial"/>
              <a:buChar char="•"/>
            </a:pPr>
            <a:r>
              <a:rPr lang="de-DE" dirty="0" smtClean="0"/>
              <a:t>...</a:t>
            </a:r>
            <a:r>
              <a:rPr lang="en-US" dirty="0" smtClean="0"/>
              <a:t>give these people the opportunity to take their lives and the lives of their families in their own hands much more proactively (access to education, good nutrition, clean energy, modern technology i.e.)</a:t>
            </a:r>
            <a:endParaRPr lang="de-DE" dirty="0" smtClean="0"/>
          </a:p>
          <a:p>
            <a:pPr marL="342900" lvl="0" indent="-342900">
              <a:lnSpc>
                <a:spcPts val="2260"/>
              </a:lnSpc>
              <a:spcAft>
                <a:spcPts val="600"/>
              </a:spcAft>
              <a:buFont typeface="Arial"/>
              <a:buChar char="•"/>
            </a:pPr>
            <a:r>
              <a:rPr lang="de-DE" dirty="0" smtClean="0"/>
              <a:t>…</a:t>
            </a:r>
            <a:r>
              <a:rPr lang="en-US" dirty="0" smtClean="0"/>
              <a:t>address numerous causes of immigration and causes of other global problems, by which we all are affected. </a:t>
            </a:r>
            <a:endParaRPr lang="el-GR" dirty="0" smtClean="0"/>
          </a:p>
          <a:p>
            <a:pPr marL="342900" indent="-342900">
              <a:lnSpc>
                <a:spcPts val="2260"/>
              </a:lnSpc>
              <a:spcAft>
                <a:spcPts val="600"/>
              </a:spcAft>
              <a:buFont typeface="Arial"/>
              <a:buChar char="•"/>
            </a:pPr>
            <a:r>
              <a:rPr lang="de-DE" dirty="0" smtClean="0"/>
              <a:t>...</a:t>
            </a:r>
            <a:r>
              <a:rPr lang="en-US" dirty="0" smtClean="0"/>
              <a:t>induce a global economic miracle in place where it is most urgent and effective. </a:t>
            </a:r>
            <a:endParaRPr lang="de-DE" dirty="0" smtClean="0"/>
          </a:p>
          <a:p>
            <a:pPr marL="342900" indent="-342900">
              <a:lnSpc>
                <a:spcPts val="2260"/>
              </a:lnSpc>
              <a:spcAft>
                <a:spcPts val="600"/>
              </a:spcAft>
              <a:buFont typeface="Arial"/>
              <a:buChar char="•"/>
            </a:pPr>
            <a:r>
              <a:rPr lang="de-DE" dirty="0" smtClean="0"/>
              <a:t>…</a:t>
            </a:r>
            <a:r>
              <a:rPr lang="en-US" dirty="0" smtClean="0"/>
              <a:t>increase the amazingly low wages (slave wages) because of the costs in our stores for products from the present regions. </a:t>
            </a:r>
            <a:endParaRPr lang="de-DE" dirty="0" smtClean="0"/>
          </a:p>
          <a:p>
            <a:pPr marL="342900" indent="-342900">
              <a:lnSpc>
                <a:spcPts val="2260"/>
              </a:lnSpc>
              <a:spcAft>
                <a:spcPts val="600"/>
              </a:spcAft>
              <a:buFont typeface="Arial"/>
              <a:buChar char="•"/>
            </a:pPr>
            <a:r>
              <a:rPr lang="de-DE" dirty="0" smtClean="0"/>
              <a:t>...</a:t>
            </a:r>
            <a:r>
              <a:rPr lang="de-DE" dirty="0" err="1" smtClean="0"/>
              <a:t>benefit</a:t>
            </a:r>
            <a:r>
              <a:rPr lang="de-DE" dirty="0" smtClean="0"/>
              <a:t> </a:t>
            </a:r>
            <a:r>
              <a:rPr lang="de-DE" dirty="0" err="1" smtClean="0"/>
              <a:t>today</a:t>
            </a:r>
            <a:r>
              <a:rPr lang="de-DE" smtClean="0"/>
              <a:t>‘</a:t>
            </a:r>
            <a:r>
              <a:rPr lang="en-US" smtClean="0"/>
              <a:t>s</a:t>
            </a:r>
            <a:r>
              <a:rPr lang="de-DE" dirty="0" smtClean="0"/>
              <a:t> "</a:t>
            </a:r>
            <a:r>
              <a:rPr lang="de-DE" dirty="0" err="1" smtClean="0"/>
              <a:t>poverty-markets</a:t>
            </a:r>
            <a:r>
              <a:rPr lang="en-US" dirty="0" smtClean="0"/>
              <a:t>" helping them integrate totally into the strong global economy. </a:t>
            </a:r>
            <a:endParaRPr lang="de-DE" dirty="0" smtClean="0"/>
          </a:p>
        </p:txBody>
      </p:sp>
    </p:spTree>
    <p:extLst>
      <p:ext uri="{BB962C8B-B14F-4D97-AF65-F5344CB8AC3E}">
        <p14:creationId xmlns:p14="http://schemas.microsoft.com/office/powerpoint/2010/main" xmlns="" val="31097780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732117" y="702068"/>
            <a:ext cx="6952801" cy="1118255"/>
          </a:xfrm>
          <a:prstGeom prst="rect">
            <a:avLst/>
          </a:prstGeom>
          <a:noFill/>
        </p:spPr>
        <p:txBody>
          <a:bodyPr wrap="none" rtlCol="0">
            <a:spAutoFit/>
          </a:bodyPr>
          <a:lstStyle/>
          <a:p>
            <a:pPr>
              <a:lnSpc>
                <a:spcPts val="4000"/>
              </a:lnSpc>
            </a:pPr>
            <a:r>
              <a:rPr lang="de-DE" sz="4000" b="1" dirty="0" err="1" smtClean="0">
                <a:solidFill>
                  <a:srgbClr val="FF0000"/>
                </a:solidFill>
              </a:rPr>
              <a:t>What</a:t>
            </a:r>
            <a:r>
              <a:rPr lang="de-DE" sz="4000" b="1" dirty="0" smtClean="0">
                <a:solidFill>
                  <a:srgbClr val="FF0000"/>
                </a:solidFill>
              </a:rPr>
              <a:t> </a:t>
            </a:r>
            <a:r>
              <a:rPr lang="de-DE" sz="4000" b="1" dirty="0" err="1" smtClean="0">
                <a:solidFill>
                  <a:srgbClr val="FF0000"/>
                </a:solidFill>
              </a:rPr>
              <a:t>if</a:t>
            </a:r>
            <a:r>
              <a:rPr lang="de-DE" sz="4000" b="1" dirty="0" smtClean="0">
                <a:solidFill>
                  <a:srgbClr val="FF0000"/>
                </a:solidFill>
              </a:rPr>
              <a:t> a global </a:t>
            </a:r>
            <a:r>
              <a:rPr lang="de-DE" sz="4000" b="1" dirty="0" err="1" smtClean="0">
                <a:solidFill>
                  <a:srgbClr val="FF0000"/>
                </a:solidFill>
              </a:rPr>
              <a:t>minimum</a:t>
            </a:r>
            <a:r>
              <a:rPr lang="de-DE" sz="4000" b="1" dirty="0" smtClean="0">
                <a:solidFill>
                  <a:srgbClr val="FF0000"/>
                </a:solidFill>
              </a:rPr>
              <a:t> wage</a:t>
            </a:r>
          </a:p>
          <a:p>
            <a:pPr>
              <a:lnSpc>
                <a:spcPts val="4000"/>
              </a:lnSpc>
            </a:pPr>
            <a:r>
              <a:rPr lang="de-DE" sz="4000" b="1" dirty="0" smtClean="0">
                <a:solidFill>
                  <a:srgbClr val="FF0000"/>
                </a:solidFill>
              </a:rPr>
              <a:t>was </a:t>
            </a:r>
            <a:r>
              <a:rPr lang="de-DE" sz="4000" b="1" dirty="0" err="1" smtClean="0">
                <a:solidFill>
                  <a:srgbClr val="FF0000"/>
                </a:solidFill>
              </a:rPr>
              <a:t>to</a:t>
            </a:r>
            <a:r>
              <a:rPr lang="de-DE" sz="4000" b="1" dirty="0" smtClean="0">
                <a:solidFill>
                  <a:srgbClr val="FF0000"/>
                </a:solidFill>
              </a:rPr>
              <a:t> </a:t>
            </a:r>
            <a:r>
              <a:rPr lang="de-DE" sz="4000" b="1" dirty="0" err="1" smtClean="0">
                <a:solidFill>
                  <a:srgbClr val="FF0000"/>
                </a:solidFill>
              </a:rPr>
              <a:t>be</a:t>
            </a:r>
            <a:r>
              <a:rPr lang="de-DE" sz="4000" b="1" dirty="0" smtClean="0">
                <a:solidFill>
                  <a:srgbClr val="FF0000"/>
                </a:solidFill>
              </a:rPr>
              <a:t> </a:t>
            </a:r>
            <a:r>
              <a:rPr lang="de-DE" sz="4000" b="1" dirty="0" err="1" smtClean="0">
                <a:solidFill>
                  <a:srgbClr val="FF0000"/>
                </a:solidFill>
              </a:rPr>
              <a:t>introduced</a:t>
            </a:r>
            <a:r>
              <a:rPr lang="de-DE" sz="4000" b="1" dirty="0" smtClean="0">
                <a:solidFill>
                  <a:srgbClr val="FF0000"/>
                </a:solidFill>
              </a:rPr>
              <a:t>?</a:t>
            </a:r>
            <a:endParaRPr lang="de-DE" sz="4000" b="1" dirty="0">
              <a:solidFill>
                <a:srgbClr val="FF0000"/>
              </a:solidFill>
            </a:endParaRPr>
          </a:p>
        </p:txBody>
      </p:sp>
      <p:pic>
        <p:nvPicPr>
          <p:cNvPr id="9" name="Bild 8" descr="cover-zervas-spiegel.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095227" y="0"/>
            <a:ext cx="1061602" cy="1744565"/>
          </a:xfrm>
          <a:prstGeom prst="rect">
            <a:avLst/>
          </a:prstGeom>
        </p:spPr>
      </p:pic>
      <p:sp>
        <p:nvSpPr>
          <p:cNvPr id="22" name="Textfeld 21"/>
          <p:cNvSpPr txBox="1"/>
          <p:nvPr/>
        </p:nvSpPr>
        <p:spPr>
          <a:xfrm>
            <a:off x="732117" y="2095834"/>
            <a:ext cx="7497483" cy="3785652"/>
          </a:xfrm>
          <a:prstGeom prst="rect">
            <a:avLst/>
          </a:prstGeom>
          <a:noFill/>
        </p:spPr>
        <p:txBody>
          <a:bodyPr wrap="square" rtlCol="0">
            <a:spAutoFit/>
          </a:bodyPr>
          <a:lstStyle/>
          <a:p>
            <a:pPr marL="285750" lvl="0" indent="-285750">
              <a:lnSpc>
                <a:spcPts val="2260"/>
              </a:lnSpc>
              <a:spcAft>
                <a:spcPts val="600"/>
              </a:spcAft>
              <a:buFont typeface="Arial" panose="020B0604020202020204" pitchFamily="34" charset="0"/>
              <a:buChar char="•"/>
            </a:pPr>
            <a:r>
              <a:rPr lang="de-DE" b="1" dirty="0" smtClean="0"/>
              <a:t>The ideal </a:t>
            </a:r>
            <a:r>
              <a:rPr lang="de-DE" b="1" dirty="0" err="1" smtClean="0"/>
              <a:t>way</a:t>
            </a:r>
            <a:r>
              <a:rPr lang="de-DE" b="1" dirty="0" smtClean="0"/>
              <a:t>: </a:t>
            </a:r>
            <a:r>
              <a:rPr lang="de-DE" b="1" dirty="0" err="1" smtClean="0"/>
              <a:t>Regarding</a:t>
            </a:r>
            <a:r>
              <a:rPr lang="de-DE" b="1" dirty="0" smtClean="0"/>
              <a:t> </a:t>
            </a:r>
            <a:r>
              <a:rPr lang="de-DE" b="1" dirty="0" err="1" smtClean="0"/>
              <a:t>the</a:t>
            </a:r>
            <a:r>
              <a:rPr lang="de-DE" b="1" dirty="0" smtClean="0"/>
              <a:t> WTO, ILO </a:t>
            </a:r>
            <a:r>
              <a:rPr lang="de-DE" b="1" dirty="0" err="1" smtClean="0"/>
              <a:t>and</a:t>
            </a:r>
            <a:r>
              <a:rPr lang="de-DE" b="1" dirty="0" smtClean="0"/>
              <a:t> UN. </a:t>
            </a:r>
            <a:r>
              <a:rPr lang="en-US" dirty="0" smtClean="0"/>
              <a:t>It would be ideal to make an appointment with the UN General Assembly in terms of the "Global Goals" adopted by the appropriate international organizations such as WTO, ILO etc. Since this path would be difficult and lengthy, we suggest the following initial steps:</a:t>
            </a:r>
          </a:p>
          <a:p>
            <a:pPr marL="342900" lvl="0" indent="-342900">
              <a:lnSpc>
                <a:spcPts val="2260"/>
              </a:lnSpc>
              <a:spcAft>
                <a:spcPts val="600"/>
              </a:spcAft>
              <a:buFont typeface="Arial" panose="020B0604020202020204" pitchFamily="34" charset="0"/>
              <a:buChar char="•"/>
            </a:pPr>
            <a:r>
              <a:rPr lang="de-DE" b="1" dirty="0" smtClean="0"/>
              <a:t>The realistic way: Regarding the EU. </a:t>
            </a:r>
            <a:r>
              <a:rPr lang="en-US" dirty="0" smtClean="0"/>
              <a:t>The European Union has already created numerous environmental and health standards, and made compliance with them compulsory for imports in the EU. </a:t>
            </a:r>
            <a:br>
              <a:rPr lang="en-US" dirty="0" smtClean="0"/>
            </a:br>
            <a:r>
              <a:rPr lang="en-US" dirty="0" smtClean="0"/>
              <a:t>The proposal:</a:t>
            </a:r>
            <a:r>
              <a:rPr lang="en-US" b="1" dirty="0" smtClean="0"/>
              <a:t> </a:t>
            </a:r>
            <a:r>
              <a:rPr lang="en-US" dirty="0" smtClean="0"/>
              <a:t>set the first binding social standards for imports in the EU as well as the global Minimum wage level of $ 1 per hour (it should be implemented economically and politically worldwide).</a:t>
            </a:r>
            <a:endParaRPr lang="el-GR" dirty="0" smtClean="0"/>
          </a:p>
          <a:p>
            <a:pPr marL="342900" indent="-342900">
              <a:lnSpc>
                <a:spcPts val="2260"/>
              </a:lnSpc>
              <a:spcAft>
                <a:spcPts val="600"/>
              </a:spcAft>
            </a:pPr>
            <a:endParaRPr lang="de-DE" dirty="0" smtClean="0"/>
          </a:p>
        </p:txBody>
      </p:sp>
    </p:spTree>
    <p:extLst>
      <p:ext uri="{BB962C8B-B14F-4D97-AF65-F5344CB8AC3E}">
        <p14:creationId xmlns:p14="http://schemas.microsoft.com/office/powerpoint/2010/main" xmlns="" val="10810416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732117" y="702068"/>
            <a:ext cx="6805004" cy="1118255"/>
          </a:xfrm>
          <a:prstGeom prst="rect">
            <a:avLst/>
          </a:prstGeom>
          <a:noFill/>
        </p:spPr>
        <p:txBody>
          <a:bodyPr wrap="none" rtlCol="0">
            <a:spAutoFit/>
          </a:bodyPr>
          <a:lstStyle/>
          <a:p>
            <a:pPr>
              <a:lnSpc>
                <a:spcPts val="4000"/>
              </a:lnSpc>
            </a:pPr>
            <a:r>
              <a:rPr lang="de-DE" sz="4000" b="1" dirty="0" smtClean="0">
                <a:solidFill>
                  <a:srgbClr val="FF0000"/>
                </a:solidFill>
              </a:rPr>
              <a:t>Text </a:t>
            </a:r>
            <a:r>
              <a:rPr lang="de-DE" sz="4000" b="1" dirty="0" err="1" smtClean="0">
                <a:solidFill>
                  <a:srgbClr val="FF0000"/>
                </a:solidFill>
              </a:rPr>
              <a:t>for</a:t>
            </a:r>
            <a:r>
              <a:rPr lang="de-DE" sz="4000" b="1" dirty="0" smtClean="0">
                <a:solidFill>
                  <a:srgbClr val="FF0000"/>
                </a:solidFill>
              </a:rPr>
              <a:t> an EU </a:t>
            </a:r>
            <a:r>
              <a:rPr lang="de-DE" sz="4000" b="1" dirty="0" err="1" smtClean="0">
                <a:solidFill>
                  <a:srgbClr val="FF0000"/>
                </a:solidFill>
              </a:rPr>
              <a:t>regulation</a:t>
            </a:r>
            <a:r>
              <a:rPr lang="de-DE" sz="4000" b="1" dirty="0" smtClean="0">
                <a:solidFill>
                  <a:srgbClr val="FF0000"/>
                </a:solidFill>
              </a:rPr>
              <a:t> </a:t>
            </a:r>
            <a:r>
              <a:rPr lang="de-DE" sz="4000" b="1" dirty="0" err="1" smtClean="0">
                <a:solidFill>
                  <a:srgbClr val="FF0000"/>
                </a:solidFill>
              </a:rPr>
              <a:t>about</a:t>
            </a:r>
            <a:endParaRPr lang="de-DE" sz="4000" b="1" dirty="0" smtClean="0">
              <a:solidFill>
                <a:srgbClr val="FF0000"/>
              </a:solidFill>
            </a:endParaRPr>
          </a:p>
          <a:p>
            <a:pPr>
              <a:lnSpc>
                <a:spcPts val="4000"/>
              </a:lnSpc>
            </a:pPr>
            <a:r>
              <a:rPr lang="de-DE" sz="4000" b="1" dirty="0" err="1" smtClean="0">
                <a:solidFill>
                  <a:srgbClr val="FF0000"/>
                </a:solidFill>
              </a:rPr>
              <a:t>the</a:t>
            </a:r>
            <a:r>
              <a:rPr lang="de-DE" sz="4000" b="1" dirty="0" smtClean="0">
                <a:solidFill>
                  <a:srgbClr val="FF0000"/>
                </a:solidFill>
              </a:rPr>
              <a:t> global </a:t>
            </a:r>
            <a:r>
              <a:rPr lang="de-DE" sz="4000" b="1" dirty="0" err="1" smtClean="0">
                <a:solidFill>
                  <a:srgbClr val="FF0000"/>
                </a:solidFill>
              </a:rPr>
              <a:t>minimum</a:t>
            </a:r>
            <a:r>
              <a:rPr lang="de-DE" sz="4000" b="1" dirty="0" smtClean="0">
                <a:solidFill>
                  <a:srgbClr val="FF0000"/>
                </a:solidFill>
              </a:rPr>
              <a:t> wage:</a:t>
            </a:r>
            <a:endParaRPr lang="de-DE" sz="4000" b="1" dirty="0">
              <a:solidFill>
                <a:srgbClr val="FF0000"/>
              </a:solidFill>
            </a:endParaRPr>
          </a:p>
        </p:txBody>
      </p:sp>
      <p:pic>
        <p:nvPicPr>
          <p:cNvPr id="9" name="Bild 8" descr="cover-zervas-spiegel.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095227" y="0"/>
            <a:ext cx="1061602" cy="1744565"/>
          </a:xfrm>
          <a:prstGeom prst="rect">
            <a:avLst/>
          </a:prstGeom>
        </p:spPr>
      </p:pic>
      <p:pic>
        <p:nvPicPr>
          <p:cNvPr id="7" name="Bild 6" descr="earthtop.jp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2123997" y="2610006"/>
            <a:ext cx="4247994" cy="4247994"/>
          </a:xfrm>
          <a:prstGeom prst="rect">
            <a:avLst/>
          </a:prstGeom>
        </p:spPr>
      </p:pic>
      <p:sp>
        <p:nvSpPr>
          <p:cNvPr id="5" name="Textfeld 4"/>
          <p:cNvSpPr txBox="1"/>
          <p:nvPr/>
        </p:nvSpPr>
        <p:spPr>
          <a:xfrm>
            <a:off x="2398087" y="5397834"/>
            <a:ext cx="6361291" cy="977191"/>
          </a:xfrm>
          <a:prstGeom prst="rect">
            <a:avLst/>
          </a:prstGeom>
          <a:noFill/>
        </p:spPr>
        <p:txBody>
          <a:bodyPr wrap="square" rtlCol="0">
            <a:spAutoFit/>
          </a:bodyPr>
          <a:lstStyle/>
          <a:p>
            <a:pPr>
              <a:lnSpc>
                <a:spcPts val="2260"/>
              </a:lnSpc>
              <a:spcAft>
                <a:spcPts val="600"/>
              </a:spcAft>
            </a:pPr>
            <a:r>
              <a:rPr lang="en-US" dirty="0" smtClean="0"/>
              <a:t>Such EU regulation is competition-neutral and the EU can therefore impose WTO-compliant. The effect would be global: </a:t>
            </a:r>
            <a:br>
              <a:rPr lang="en-US" dirty="0" smtClean="0"/>
            </a:br>
            <a:r>
              <a:rPr lang="en-US" dirty="0" smtClean="0"/>
              <a:t>No global Companies can afford not to serve the EU market.</a:t>
            </a:r>
            <a:endParaRPr lang="el-GR" dirty="0" smtClean="0"/>
          </a:p>
        </p:txBody>
      </p:sp>
      <p:sp>
        <p:nvSpPr>
          <p:cNvPr id="2" name="Rechteck 1"/>
          <p:cNvSpPr/>
          <p:nvPr/>
        </p:nvSpPr>
        <p:spPr>
          <a:xfrm>
            <a:off x="1727199" y="2222501"/>
            <a:ext cx="6372000" cy="3095998"/>
          </a:xfrm>
          <a:prstGeom prst="rect">
            <a:avLst/>
          </a:prstGeom>
          <a:solidFill>
            <a:srgbClr val="CCFFC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22" name="Textfeld 21"/>
          <p:cNvSpPr txBox="1"/>
          <p:nvPr/>
        </p:nvSpPr>
        <p:spPr>
          <a:xfrm>
            <a:off x="1816100" y="2286334"/>
            <a:ext cx="6266427" cy="3118803"/>
          </a:xfrm>
          <a:prstGeom prst="rect">
            <a:avLst/>
          </a:prstGeom>
          <a:noFill/>
        </p:spPr>
        <p:txBody>
          <a:bodyPr wrap="square" rtlCol="0">
            <a:spAutoFit/>
          </a:bodyPr>
          <a:lstStyle/>
          <a:p>
            <a:pPr>
              <a:lnSpc>
                <a:spcPts val="2260"/>
              </a:lnSpc>
              <a:spcAft>
                <a:spcPts val="600"/>
              </a:spcAft>
            </a:pPr>
            <a:r>
              <a:rPr lang="en-US" b="1" dirty="0" smtClean="0"/>
              <a:t>"All products that are traded on the EU market must comply with the EU's fundamental values. To be manageable and understandable, the products need an EU approval number. The manufactures must have their products certified according to eco-social standards, before they receive this approval. For social standards SA8000 must be available, while for environmental standards ISO 14001is essential. Regarding social standards, a global minimum wage of $ 1 per hour must also be met in the beginning of 2017.”</a:t>
            </a:r>
            <a:endParaRPr lang="el-GR" b="1" dirty="0" smtClean="0"/>
          </a:p>
          <a:p>
            <a:pPr>
              <a:lnSpc>
                <a:spcPts val="2260"/>
              </a:lnSpc>
              <a:spcAft>
                <a:spcPts val="600"/>
              </a:spcAft>
            </a:pPr>
            <a:endParaRPr lang="de-DE" dirty="0" smtClean="0"/>
          </a:p>
        </p:txBody>
      </p:sp>
    </p:spTree>
    <p:extLst>
      <p:ext uri="{BB962C8B-B14F-4D97-AF65-F5344CB8AC3E}">
        <p14:creationId xmlns:p14="http://schemas.microsoft.com/office/powerpoint/2010/main" xmlns="" val="30071584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140</TotalTime>
  <Words>750</Words>
  <Application>Microsoft Office PowerPoint</Application>
  <PresentationFormat>Προβολή στην οθόνη (4:3)</PresentationFormat>
  <Paragraphs>75</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Office-Design</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vector>
  </TitlesOfParts>
  <Company>GENISIS Institut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Peter Spiegel</dc:creator>
  <cp:lastModifiedBy>user</cp:lastModifiedBy>
  <cp:revision>131</cp:revision>
  <dcterms:created xsi:type="dcterms:W3CDTF">2016-06-20T05:33:32Z</dcterms:created>
  <dcterms:modified xsi:type="dcterms:W3CDTF">2016-09-26T13:22:28Z</dcterms:modified>
</cp:coreProperties>
</file>